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366" r:id="rId2"/>
    <p:sldId id="270" r:id="rId3"/>
    <p:sldId id="259" r:id="rId4"/>
    <p:sldId id="336" r:id="rId5"/>
    <p:sldId id="385" r:id="rId6"/>
    <p:sldId id="353" r:id="rId7"/>
    <p:sldId id="335" r:id="rId8"/>
    <p:sldId id="382" r:id="rId9"/>
    <p:sldId id="378" r:id="rId10"/>
    <p:sldId id="386" r:id="rId11"/>
    <p:sldId id="369" r:id="rId12"/>
    <p:sldId id="384" r:id="rId13"/>
    <p:sldId id="364" r:id="rId14"/>
    <p:sldId id="367" r:id="rId15"/>
    <p:sldId id="375" r:id="rId16"/>
    <p:sldId id="370" r:id="rId17"/>
    <p:sldId id="371" r:id="rId18"/>
    <p:sldId id="372" r:id="rId19"/>
    <p:sldId id="373" r:id="rId20"/>
    <p:sldId id="374" r:id="rId21"/>
    <p:sldId id="343" r:id="rId22"/>
    <p:sldId id="381" r:id="rId23"/>
    <p:sldId id="360" r:id="rId24"/>
    <p:sldId id="359" r:id="rId25"/>
    <p:sldId id="365" r:id="rId26"/>
    <p:sldId id="266" r:id="rId27"/>
    <p:sldId id="352" r:id="rId28"/>
    <p:sldId id="368" r:id="rId29"/>
    <p:sldId id="345" r:id="rId30"/>
    <p:sldId id="346" r:id="rId31"/>
    <p:sldId id="321" r:id="rId32"/>
    <p:sldId id="361" r:id="rId33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08">
          <p15:clr>
            <a:srgbClr val="A4A3A4"/>
          </p15:clr>
        </p15:guide>
        <p15:guide id="2" pos="3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0"/>
    <a:srgbClr val="0000FF"/>
    <a:srgbClr val="E42235"/>
    <a:srgbClr val="C3E432"/>
    <a:srgbClr val="E2E41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5" autoAdjust="0"/>
    <p:restoredTop sz="82430" autoAdjust="0"/>
  </p:normalViewPr>
  <p:slideViewPr>
    <p:cSldViewPr snapToGrid="0" snapToObjects="1">
      <p:cViewPr varScale="1">
        <p:scale>
          <a:sx n="75" d="100"/>
          <a:sy n="75" d="100"/>
        </p:scale>
        <p:origin x="-1208" y="-96"/>
      </p:cViewPr>
      <p:guideLst>
        <p:guide orient="horz" pos="808"/>
        <p:guide pos="3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4/29/16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4/29/16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9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5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0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4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 has information about</a:t>
            </a:r>
            <a:r>
              <a:rPr lang="en-US" baseline="0" dirty="0" smtClean="0"/>
              <a:t> what tissue sections 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9144000" cy="1285015"/>
            <a:chOff x="0" y="0"/>
            <a:chExt cx="9144000" cy="1285015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9144000" cy="925521"/>
            </a:xfrm>
            <a:prstGeom prst="rect">
              <a:avLst/>
            </a:prstGeom>
            <a:solidFill>
              <a:srgbClr val="D9D9D9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ctr"/>
              <a:r>
                <a:rPr lang="en-US" sz="3600" b="1" dirty="0" smtClean="0">
                  <a:latin typeface="Gill Sans" charset="0"/>
                  <a:cs typeface="Gill Sans" charset="0"/>
                </a:rPr>
                <a:t>Cancer UNIT 2</a:t>
              </a:r>
              <a:r>
                <a:rPr lang="en-US" sz="2500" b="1" dirty="0" smtClean="0">
                  <a:cs typeface="Gill Sans" charset="0"/>
                </a:rPr>
                <a:t> 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246063" y="1147197"/>
            <a:ext cx="873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/>
                <a:cs typeface="Gill Sans"/>
              </a:rPr>
              <a:t>What does it mean to be a ‘normal’ cell?</a:t>
            </a:r>
            <a:endParaRPr lang="en-US" sz="3600" b="1" dirty="0" smtClean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3" y="2807235"/>
            <a:ext cx="3013655" cy="31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08778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The Esophagus’s</a:t>
            </a:r>
            <a:r>
              <a:rPr lang="en-US" dirty="0" smtClean="0">
                <a:solidFill>
                  <a:srgbClr val="FF0000"/>
                </a:solidFill>
              </a:rPr>
              <a:t> Parenchyma </a:t>
            </a:r>
            <a:r>
              <a:rPr lang="en-US" dirty="0"/>
              <a:t>T</a:t>
            </a:r>
            <a:r>
              <a:rPr lang="en-US" dirty="0" smtClean="0"/>
              <a:t>issue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43877" y="5997525"/>
            <a:ext cx="176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Esophagus</a:t>
            </a:r>
            <a:endParaRPr lang="en-US" sz="28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17" y="1648217"/>
            <a:ext cx="5110570" cy="4088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6691" y="3174266"/>
            <a:ext cx="166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00555" y="2708011"/>
            <a:ext cx="0" cy="1223960"/>
          </a:xfrm>
          <a:prstGeom prst="straightConnector1">
            <a:avLst/>
          </a:prstGeom>
          <a:ln w="635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15" y="1909069"/>
            <a:ext cx="5110570" cy="40884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20784" y="33270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3877" y="5997525"/>
            <a:ext cx="176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Esophagus</a:t>
            </a:r>
            <a:endParaRPr lang="en-US" sz="2800" b="1" dirty="0"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886674" y="4311430"/>
            <a:ext cx="0" cy="1722388"/>
          </a:xfrm>
          <a:prstGeom prst="straightConnector1">
            <a:avLst/>
          </a:prstGeom>
          <a:ln w="63500">
            <a:solidFill>
              <a:srgbClr val="0000FF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20784" y="49539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86675" y="3028580"/>
            <a:ext cx="1" cy="942302"/>
          </a:xfrm>
          <a:prstGeom prst="straightConnector1">
            <a:avLst/>
          </a:prstGeom>
          <a:ln w="63500">
            <a:solidFill>
              <a:srgbClr val="E42235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Esophagus’s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Stroma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Tissue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16715" y="5172624"/>
            <a:ext cx="1740540" cy="0"/>
          </a:xfrm>
          <a:prstGeom prst="straightConnector1">
            <a:avLst/>
          </a:prstGeom>
          <a:ln w="63500">
            <a:solidFill>
              <a:srgbClr val="0000FF"/>
            </a:soli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3904" y="484945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Blood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vessel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118" y="4189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Connective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tissue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16715" y="4512717"/>
            <a:ext cx="2179504" cy="0"/>
          </a:xfrm>
          <a:prstGeom prst="straightConnector1">
            <a:avLst/>
          </a:prstGeom>
          <a:ln w="63500">
            <a:solidFill>
              <a:srgbClr val="0000FF"/>
            </a:soli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9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038"/>
          <p:cNvGrpSpPr/>
          <p:nvPr/>
        </p:nvGrpSpPr>
        <p:grpSpPr>
          <a:xfrm>
            <a:off x="6180733" y="2748039"/>
            <a:ext cx="2627209" cy="3017295"/>
            <a:chOff x="6180733" y="2748039"/>
            <a:chExt cx="2627209" cy="3017295"/>
          </a:xfrm>
        </p:grpSpPr>
        <p:pic>
          <p:nvPicPr>
            <p:cNvPr id="1030" name="Picture 6" descr="http://www.lab.anhb.uwa.edu.au/mb140/corepages/femalerepro/images/nip40h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" t="11075" r="3171" b="9732"/>
            <a:stretch/>
          </p:blipFill>
          <p:spPr bwMode="auto">
            <a:xfrm>
              <a:off x="6180733" y="2748039"/>
              <a:ext cx="2627209" cy="30172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lab.anhb.uwa.edu.au/mb140/corepages/femalerepro/images/nip40h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5" t="44221" r="49333" b="53329"/>
            <a:stretch/>
          </p:blipFill>
          <p:spPr bwMode="auto">
            <a:xfrm>
              <a:off x="7107181" y="4207513"/>
              <a:ext cx="332775" cy="21142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http://www.lab.anhb.uwa.edu.au/mb140/corepages/femalerepro/images/nip40h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5" t="44221" r="49333" b="53329"/>
            <a:stretch/>
          </p:blipFill>
          <p:spPr bwMode="auto">
            <a:xfrm>
              <a:off x="7341505" y="4134645"/>
              <a:ext cx="332775" cy="21142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http://www.lab.anhb.uwa.edu.au/mb140/corepages/femalerepro/images/nip40h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5" t="44221" r="49333" b="53329"/>
            <a:stretch/>
          </p:blipFill>
          <p:spPr bwMode="auto">
            <a:xfrm>
              <a:off x="7240433" y="4287045"/>
              <a:ext cx="332775" cy="21142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 descr="http://www.medindia.net/patients/patientinfo/images/breast-norm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14429" r="28772" b="14535"/>
          <a:stretch/>
        </p:blipFill>
        <p:spPr bwMode="auto">
          <a:xfrm>
            <a:off x="208641" y="2006805"/>
            <a:ext cx="1419679" cy="184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athpedia.com/education/eatlas/histology/breast/normal-breast-histology-(9-bt08h-2).jpeg?Width=600&amp;Height=450&amp;Format=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4999" b="4308"/>
          <a:stretch/>
        </p:blipFill>
        <p:spPr bwMode="auto">
          <a:xfrm>
            <a:off x="2273577" y="2531309"/>
            <a:ext cx="3437787" cy="23962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2611"/>
            <a:ext cx="9144000" cy="1486601"/>
          </a:xfrm>
        </p:spPr>
        <p:txBody>
          <a:bodyPr/>
          <a:lstStyle/>
          <a:p>
            <a:r>
              <a:rPr lang="en-US" dirty="0"/>
              <a:t>Our Organs’ Tissues often form Tubes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Another example</a:t>
            </a:r>
            <a:r>
              <a:rPr lang="en-US" dirty="0"/>
              <a:t>: The </a:t>
            </a:r>
            <a:r>
              <a:rPr lang="en-US" dirty="0" smtClean="0"/>
              <a:t>Breast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0732" y="3063832"/>
            <a:ext cx="251460" cy="2407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308521" y="2748039"/>
            <a:ext cx="1872212" cy="32522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75863" y="3265838"/>
            <a:ext cx="1904870" cy="2499496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18980" y="2531309"/>
            <a:ext cx="1154597" cy="43346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26671" y="3205491"/>
            <a:ext cx="1169446" cy="1728975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94790" y="302082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41277" y="525667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485156" y="3358523"/>
            <a:ext cx="0" cy="476077"/>
          </a:xfrm>
          <a:prstGeom prst="straightConnector1">
            <a:avLst/>
          </a:prstGeom>
          <a:ln w="63500">
            <a:solidFill>
              <a:srgbClr val="E42235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00100" y="2964769"/>
            <a:ext cx="326571" cy="2407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5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396" y="288657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Tissues are made of a community of cells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2" t="16838" r="19144" b="9941"/>
          <a:stretch/>
        </p:blipFill>
        <p:spPr>
          <a:xfrm>
            <a:off x="4887060" y="1885889"/>
            <a:ext cx="3540235" cy="2535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396" y="5222466"/>
            <a:ext cx="837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Each member of the community serves a specific function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They work with other members to achieve bigger goals.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974" y="1695587"/>
            <a:ext cx="2858510" cy="298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8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4762"/>
            <a:ext cx="91440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250" dirty="0" smtClean="0">
                <a:solidFill>
                  <a:srgbClr val="FF0000"/>
                </a:solidFill>
              </a:rPr>
              <a:t>Parenchyma cells</a:t>
            </a:r>
            <a:r>
              <a:rPr lang="en-US" sz="3250" dirty="0" smtClean="0"/>
              <a:t> are often epithelia</a:t>
            </a:r>
            <a:endParaRPr lang="en-US" sz="325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102698"/>
              </p:ext>
            </p:extLst>
          </p:nvPr>
        </p:nvGraphicFramePr>
        <p:xfrm>
          <a:off x="916603" y="949568"/>
          <a:ext cx="7172319" cy="5486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90773"/>
                <a:gridCol w="2390773"/>
                <a:gridCol w="2390773"/>
              </a:tblGrid>
              <a:tr h="133642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Heart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Muscle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Lung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Testis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573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Skeletal Muscle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Muscle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Breast</a:t>
                      </a:r>
                      <a:r>
                        <a:rPr lang="en-US" sz="2000" b="0" baseline="0" dirty="0" smtClean="0"/>
                        <a:t>:</a:t>
                      </a:r>
                      <a:endParaRPr lang="en-US" sz="2000" b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Lymph</a:t>
                      </a:r>
                      <a:r>
                        <a:rPr lang="en-US" sz="2000" b="1" baseline="0" dirty="0" smtClean="0"/>
                        <a:t> nodes</a:t>
                      </a:r>
                      <a:r>
                        <a:rPr lang="en-US" sz="2000" b="0" baseline="0" dirty="0" smtClean="0"/>
                        <a:t>:</a:t>
                      </a:r>
                      <a:endParaRPr lang="en-US" sz="2000" b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125731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Brain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Nerves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Stomach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Skin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/>
                </a:tc>
              </a:tr>
              <a:tr h="13275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Bone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Connective tissue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Kidney</a:t>
                      </a:r>
                      <a:r>
                        <a:rPr lang="en-US" sz="2000" b="0" dirty="0" smtClean="0"/>
                        <a:t>: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Epithelial cells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Blood vessels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Nerves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Connective tissue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253154" y="931977"/>
            <a:ext cx="5890846" cy="5486400"/>
            <a:chOff x="3253154" y="931977"/>
            <a:chExt cx="5890846" cy="5486400"/>
          </a:xfrm>
        </p:grpSpPr>
        <p:sp>
          <p:nvSpPr>
            <p:cNvPr id="3" name="Rectangle 2"/>
            <p:cNvSpPr/>
            <p:nvPr/>
          </p:nvSpPr>
          <p:spPr>
            <a:xfrm>
              <a:off x="3253154" y="931977"/>
              <a:ext cx="4835768" cy="54864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25913" y="5336569"/>
              <a:ext cx="401808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+mn-lt"/>
                </a:rPr>
                <a:t>In many organs, the </a:t>
              </a:r>
              <a:r>
                <a:rPr lang="en-US" sz="2200" b="1" dirty="0" smtClean="0">
                  <a:solidFill>
                    <a:srgbClr val="FF0000"/>
                  </a:solidFill>
                  <a:latin typeface="+mn-lt"/>
                </a:rPr>
                <a:t>parenchyma</a:t>
              </a:r>
              <a:r>
                <a:rPr lang="en-US" sz="2200" b="1" dirty="0" smtClean="0">
                  <a:latin typeface="+mn-lt"/>
                </a:rPr>
                <a:t> is composed of </a:t>
              </a:r>
              <a:r>
                <a:rPr lang="en-US" sz="2200" b="1" dirty="0" smtClean="0">
                  <a:solidFill>
                    <a:srgbClr val="FF0000"/>
                  </a:solidFill>
                  <a:latin typeface="+mn-lt"/>
                </a:rPr>
                <a:t>epithelial cells</a:t>
              </a:r>
              <a:r>
                <a:rPr lang="en-US" sz="2200" b="1" dirty="0" smtClean="0">
                  <a:latin typeface="+mn-lt"/>
                </a:rPr>
                <a:t>.</a:t>
              </a:r>
              <a:endParaRPr lang="en-US" sz="22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5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15" y="1909069"/>
            <a:ext cx="5110570" cy="40884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127" y="275277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Epithelial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cells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16715" y="3024554"/>
            <a:ext cx="2734079" cy="718623"/>
          </a:xfrm>
          <a:prstGeom prst="straightConnector1">
            <a:avLst/>
          </a:prstGeom>
          <a:ln w="63500">
            <a:solidFill>
              <a:srgbClr val="E4223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08778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For example: The Esophagus’s </a:t>
            </a:r>
            <a:r>
              <a:rPr lang="en-US" dirty="0" smtClean="0">
                <a:solidFill>
                  <a:srgbClr val="FF0000"/>
                </a:solidFill>
              </a:rPr>
              <a:t>Parenchyma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3877" y="5997525"/>
            <a:ext cx="176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Esophagus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0784" y="33270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886675" y="3028580"/>
            <a:ext cx="1" cy="942302"/>
          </a:xfrm>
          <a:prstGeom prst="straightConnector1">
            <a:avLst/>
          </a:prstGeom>
          <a:ln w="63500">
            <a:solidFill>
              <a:srgbClr val="E42235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886674" y="4311430"/>
            <a:ext cx="0" cy="1722388"/>
          </a:xfrm>
          <a:prstGeom prst="straightConnector1">
            <a:avLst/>
          </a:prstGeom>
          <a:ln w="63500">
            <a:solidFill>
              <a:srgbClr val="0000FF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20784" y="49539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0784" y="3826411"/>
            <a:ext cx="162940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Basement membrane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646977" y="4149575"/>
            <a:ext cx="584899" cy="1"/>
          </a:xfrm>
          <a:prstGeom prst="straightConnector1">
            <a:avLst/>
          </a:prstGeom>
          <a:ln w="63500">
            <a:solidFill>
              <a:srgbClr val="00B05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897760" y="2024308"/>
            <a:ext cx="1" cy="942302"/>
          </a:xfrm>
          <a:prstGeom prst="straightConnector1">
            <a:avLst/>
          </a:prstGeom>
          <a:ln w="63500">
            <a:solidFill>
              <a:schemeClr val="tx1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20784" y="231079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78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15034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There are four major types of Epithelial Cells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4200" y="2141929"/>
            <a:ext cx="2551299" cy="262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</a:pPr>
            <a:r>
              <a:rPr lang="en-US" sz="3200" dirty="0" smtClean="0">
                <a:latin typeface="+mn-lt"/>
              </a:rPr>
              <a:t>A. </a:t>
            </a:r>
            <a:r>
              <a:rPr lang="en-US" sz="3200" dirty="0" err="1" smtClean="0">
                <a:latin typeface="+mn-lt"/>
              </a:rPr>
              <a:t>Squamous</a:t>
            </a:r>
            <a:endParaRPr lang="en-US" sz="3200" dirty="0" smtClean="0">
              <a:latin typeface="+mn-lt"/>
            </a:endParaRPr>
          </a:p>
          <a:p>
            <a:pPr marL="285750" indent="-285750">
              <a:lnSpc>
                <a:spcPct val="130000"/>
              </a:lnSpc>
            </a:pPr>
            <a:r>
              <a:rPr lang="en-US" sz="3200" dirty="0" smtClean="0">
                <a:latin typeface="+mn-lt"/>
              </a:rPr>
              <a:t>B. </a:t>
            </a:r>
            <a:r>
              <a:rPr lang="en-US" sz="3200" dirty="0" err="1" smtClean="0">
                <a:latin typeface="+mn-lt"/>
              </a:rPr>
              <a:t>Cuboidal</a:t>
            </a:r>
            <a:endParaRPr lang="en-US" sz="3200" dirty="0" smtClean="0">
              <a:latin typeface="+mn-lt"/>
            </a:endParaRPr>
          </a:p>
          <a:p>
            <a:pPr marL="285750" indent="-285750">
              <a:lnSpc>
                <a:spcPct val="130000"/>
              </a:lnSpc>
            </a:pPr>
            <a:r>
              <a:rPr lang="en-US" sz="3200" dirty="0" smtClean="0">
                <a:latin typeface="+mn-lt"/>
              </a:rPr>
              <a:t>C.  Columnar</a:t>
            </a:r>
          </a:p>
          <a:p>
            <a:pPr marL="285750" indent="-285750">
              <a:lnSpc>
                <a:spcPct val="130000"/>
              </a:lnSpc>
            </a:pPr>
            <a:r>
              <a:rPr lang="en-US" sz="3200" dirty="0" smtClean="0">
                <a:latin typeface="+mn-lt"/>
              </a:rPr>
              <a:t>D. Transitional 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54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65" y="1572671"/>
            <a:ext cx="4445000" cy="2159000"/>
          </a:xfrm>
          <a:prstGeom prst="rect">
            <a:avLst/>
          </a:prstGeom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A.  Squamous epithelial cells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425" y="3889936"/>
            <a:ext cx="4524946" cy="2394492"/>
          </a:xfrm>
        </p:spPr>
        <p:txBody>
          <a:bodyPr/>
          <a:lstStyle/>
          <a:p>
            <a:r>
              <a:rPr lang="en-US" dirty="0" smtClean="0"/>
              <a:t>Function: </a:t>
            </a:r>
          </a:p>
          <a:p>
            <a:pPr lvl="1"/>
            <a:r>
              <a:rPr lang="en-US" dirty="0" smtClean="0"/>
              <a:t>Cover and protect the body, organs &amp; tissues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8371" y="284623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n-lt"/>
              </a:rPr>
              <a:t>Basement membrane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78565" y="3036500"/>
            <a:ext cx="3376511" cy="45719"/>
          </a:xfrm>
          <a:custGeom>
            <a:avLst/>
            <a:gdLst>
              <a:gd name="connsiteX0" fmla="*/ 4832167 w 4832167"/>
              <a:gd name="connsiteY0" fmla="*/ 96046 h 136595"/>
              <a:gd name="connsiteX1" fmla="*/ 4126577 w 4832167"/>
              <a:gd name="connsiteY1" fmla="*/ 43123 h 136595"/>
              <a:gd name="connsiteX2" fmla="*/ 3809062 w 4832167"/>
              <a:gd name="connsiteY2" fmla="*/ 43123 h 136595"/>
              <a:gd name="connsiteX3" fmla="*/ 3473907 w 4832167"/>
              <a:gd name="connsiteY3" fmla="*/ 60764 h 136595"/>
              <a:gd name="connsiteX4" fmla="*/ 3403348 w 4832167"/>
              <a:gd name="connsiteY4" fmla="*/ 43123 h 136595"/>
              <a:gd name="connsiteX5" fmla="*/ 3015274 w 4832167"/>
              <a:gd name="connsiteY5" fmla="*/ 113687 h 136595"/>
              <a:gd name="connsiteX6" fmla="*/ 2609559 w 4832167"/>
              <a:gd name="connsiteY6" fmla="*/ 96046 h 136595"/>
              <a:gd name="connsiteX7" fmla="*/ 2009808 w 4832167"/>
              <a:gd name="connsiteY7" fmla="*/ 96046 h 136595"/>
              <a:gd name="connsiteX8" fmla="*/ 1833411 w 4832167"/>
              <a:gd name="connsiteY8" fmla="*/ 25481 h 136595"/>
              <a:gd name="connsiteX9" fmla="*/ 1551175 w 4832167"/>
              <a:gd name="connsiteY9" fmla="*/ 43123 h 136595"/>
              <a:gd name="connsiteX10" fmla="*/ 792666 w 4832167"/>
              <a:gd name="connsiteY10" fmla="*/ 131328 h 136595"/>
              <a:gd name="connsiteX11" fmla="*/ 404592 w 4832167"/>
              <a:gd name="connsiteY11" fmla="*/ 113687 h 136595"/>
              <a:gd name="connsiteX12" fmla="*/ 34158 w 4832167"/>
              <a:gd name="connsiteY12" fmla="*/ 7840 h 136595"/>
              <a:gd name="connsiteX13" fmla="*/ 16518 w 4832167"/>
              <a:gd name="connsiteY13" fmla="*/ 7840 h 13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32167" h="136595">
                <a:moveTo>
                  <a:pt x="4832167" y="96046"/>
                </a:moveTo>
                <a:lnTo>
                  <a:pt x="4126577" y="43123"/>
                </a:lnTo>
                <a:cubicBezTo>
                  <a:pt x="3956060" y="34303"/>
                  <a:pt x="3917840" y="40183"/>
                  <a:pt x="3809062" y="43123"/>
                </a:cubicBezTo>
                <a:cubicBezTo>
                  <a:pt x="3700284" y="46063"/>
                  <a:pt x="3541526" y="60764"/>
                  <a:pt x="3473907" y="60764"/>
                </a:cubicBezTo>
                <a:cubicBezTo>
                  <a:pt x="3406288" y="60764"/>
                  <a:pt x="3479787" y="34303"/>
                  <a:pt x="3403348" y="43123"/>
                </a:cubicBezTo>
                <a:cubicBezTo>
                  <a:pt x="3326909" y="51943"/>
                  <a:pt x="3147572" y="104867"/>
                  <a:pt x="3015274" y="113687"/>
                </a:cubicBezTo>
                <a:cubicBezTo>
                  <a:pt x="2882976" y="122508"/>
                  <a:pt x="2777137" y="98986"/>
                  <a:pt x="2609559" y="96046"/>
                </a:cubicBezTo>
                <a:cubicBezTo>
                  <a:pt x="2441981" y="93106"/>
                  <a:pt x="2139166" y="107807"/>
                  <a:pt x="2009808" y="96046"/>
                </a:cubicBezTo>
                <a:cubicBezTo>
                  <a:pt x="1880450" y="84285"/>
                  <a:pt x="1909850" y="34301"/>
                  <a:pt x="1833411" y="25481"/>
                </a:cubicBezTo>
                <a:cubicBezTo>
                  <a:pt x="1756972" y="16661"/>
                  <a:pt x="1724633" y="25482"/>
                  <a:pt x="1551175" y="43123"/>
                </a:cubicBezTo>
                <a:cubicBezTo>
                  <a:pt x="1377717" y="60764"/>
                  <a:pt x="983763" y="119567"/>
                  <a:pt x="792666" y="131328"/>
                </a:cubicBezTo>
                <a:cubicBezTo>
                  <a:pt x="601569" y="143089"/>
                  <a:pt x="531010" y="134268"/>
                  <a:pt x="404592" y="113687"/>
                </a:cubicBezTo>
                <a:cubicBezTo>
                  <a:pt x="278174" y="93106"/>
                  <a:pt x="98837" y="25481"/>
                  <a:pt x="34158" y="7840"/>
                </a:cubicBezTo>
                <a:cubicBezTo>
                  <a:pt x="-30521" y="-9801"/>
                  <a:pt x="16518" y="7840"/>
                  <a:pt x="16518" y="7840"/>
                </a:cubicBezTo>
              </a:path>
            </a:pathLst>
          </a:custGeom>
          <a:ln w="76200" cmpd="sng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829910" y="3889936"/>
            <a:ext cx="4314090" cy="239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Found in:</a:t>
            </a:r>
          </a:p>
          <a:p>
            <a:pPr lvl="1"/>
            <a:r>
              <a:rPr lang="en-US" dirty="0" smtClean="0"/>
              <a:t>Skin</a:t>
            </a:r>
          </a:p>
          <a:p>
            <a:pPr lvl="1"/>
            <a:r>
              <a:rPr lang="en-US" dirty="0" smtClean="0"/>
              <a:t>Lining of throat, esophagus, lungs</a:t>
            </a:r>
          </a:p>
        </p:txBody>
      </p:sp>
    </p:spTree>
    <p:extLst>
      <p:ext uri="{BB962C8B-B14F-4D97-AF65-F5344CB8AC3E}">
        <p14:creationId xmlns:p14="http://schemas.microsoft.com/office/powerpoint/2010/main" val="34936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B.  </a:t>
            </a:r>
            <a:r>
              <a:rPr lang="en-US" dirty="0"/>
              <a:t>Cuboidal </a:t>
            </a:r>
            <a:r>
              <a:rPr lang="en-US" dirty="0" smtClean="0"/>
              <a:t>epithelial </a:t>
            </a:r>
            <a:r>
              <a:rPr lang="en-US" dirty="0"/>
              <a:t>cells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4452" y="1158130"/>
            <a:ext cx="4323242" cy="2628531"/>
            <a:chOff x="804452" y="1122327"/>
            <a:chExt cx="4323242" cy="26285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452" y="1122327"/>
              <a:ext cx="4323242" cy="2628531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978565" y="3036500"/>
              <a:ext cx="2926011" cy="45719"/>
            </a:xfrm>
            <a:custGeom>
              <a:avLst/>
              <a:gdLst>
                <a:gd name="connsiteX0" fmla="*/ 4832167 w 4832167"/>
                <a:gd name="connsiteY0" fmla="*/ 96046 h 136595"/>
                <a:gd name="connsiteX1" fmla="*/ 4126577 w 4832167"/>
                <a:gd name="connsiteY1" fmla="*/ 43123 h 136595"/>
                <a:gd name="connsiteX2" fmla="*/ 3809062 w 4832167"/>
                <a:gd name="connsiteY2" fmla="*/ 43123 h 136595"/>
                <a:gd name="connsiteX3" fmla="*/ 3473907 w 4832167"/>
                <a:gd name="connsiteY3" fmla="*/ 60764 h 136595"/>
                <a:gd name="connsiteX4" fmla="*/ 3403348 w 4832167"/>
                <a:gd name="connsiteY4" fmla="*/ 43123 h 136595"/>
                <a:gd name="connsiteX5" fmla="*/ 3015274 w 4832167"/>
                <a:gd name="connsiteY5" fmla="*/ 113687 h 136595"/>
                <a:gd name="connsiteX6" fmla="*/ 2609559 w 4832167"/>
                <a:gd name="connsiteY6" fmla="*/ 96046 h 136595"/>
                <a:gd name="connsiteX7" fmla="*/ 2009808 w 4832167"/>
                <a:gd name="connsiteY7" fmla="*/ 96046 h 136595"/>
                <a:gd name="connsiteX8" fmla="*/ 1833411 w 4832167"/>
                <a:gd name="connsiteY8" fmla="*/ 25481 h 136595"/>
                <a:gd name="connsiteX9" fmla="*/ 1551175 w 4832167"/>
                <a:gd name="connsiteY9" fmla="*/ 43123 h 136595"/>
                <a:gd name="connsiteX10" fmla="*/ 792666 w 4832167"/>
                <a:gd name="connsiteY10" fmla="*/ 131328 h 136595"/>
                <a:gd name="connsiteX11" fmla="*/ 404592 w 4832167"/>
                <a:gd name="connsiteY11" fmla="*/ 113687 h 136595"/>
                <a:gd name="connsiteX12" fmla="*/ 34158 w 4832167"/>
                <a:gd name="connsiteY12" fmla="*/ 7840 h 136595"/>
                <a:gd name="connsiteX13" fmla="*/ 16518 w 4832167"/>
                <a:gd name="connsiteY13" fmla="*/ 7840 h 13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32167" h="136595">
                  <a:moveTo>
                    <a:pt x="4832167" y="96046"/>
                  </a:moveTo>
                  <a:lnTo>
                    <a:pt x="4126577" y="43123"/>
                  </a:lnTo>
                  <a:cubicBezTo>
                    <a:pt x="3956060" y="34303"/>
                    <a:pt x="3917840" y="40183"/>
                    <a:pt x="3809062" y="43123"/>
                  </a:cubicBezTo>
                  <a:cubicBezTo>
                    <a:pt x="3700284" y="46063"/>
                    <a:pt x="3541526" y="60764"/>
                    <a:pt x="3473907" y="60764"/>
                  </a:cubicBezTo>
                  <a:cubicBezTo>
                    <a:pt x="3406288" y="60764"/>
                    <a:pt x="3479787" y="34303"/>
                    <a:pt x="3403348" y="43123"/>
                  </a:cubicBezTo>
                  <a:cubicBezTo>
                    <a:pt x="3326909" y="51943"/>
                    <a:pt x="3147572" y="104867"/>
                    <a:pt x="3015274" y="113687"/>
                  </a:cubicBezTo>
                  <a:cubicBezTo>
                    <a:pt x="2882976" y="122508"/>
                    <a:pt x="2777137" y="98986"/>
                    <a:pt x="2609559" y="96046"/>
                  </a:cubicBezTo>
                  <a:cubicBezTo>
                    <a:pt x="2441981" y="93106"/>
                    <a:pt x="2139166" y="107807"/>
                    <a:pt x="2009808" y="96046"/>
                  </a:cubicBezTo>
                  <a:cubicBezTo>
                    <a:pt x="1880450" y="84285"/>
                    <a:pt x="1909850" y="34301"/>
                    <a:pt x="1833411" y="25481"/>
                  </a:cubicBezTo>
                  <a:cubicBezTo>
                    <a:pt x="1756972" y="16661"/>
                    <a:pt x="1724633" y="25482"/>
                    <a:pt x="1551175" y="43123"/>
                  </a:cubicBezTo>
                  <a:cubicBezTo>
                    <a:pt x="1377717" y="60764"/>
                    <a:pt x="983763" y="119567"/>
                    <a:pt x="792666" y="131328"/>
                  </a:cubicBezTo>
                  <a:cubicBezTo>
                    <a:pt x="601569" y="143089"/>
                    <a:pt x="531010" y="134268"/>
                    <a:pt x="404592" y="113687"/>
                  </a:cubicBezTo>
                  <a:cubicBezTo>
                    <a:pt x="278174" y="93106"/>
                    <a:pt x="98837" y="25481"/>
                    <a:pt x="34158" y="7840"/>
                  </a:cubicBezTo>
                  <a:cubicBezTo>
                    <a:pt x="-30521" y="-9801"/>
                    <a:pt x="16518" y="7840"/>
                    <a:pt x="16518" y="7840"/>
                  </a:cubicBezTo>
                </a:path>
              </a:pathLst>
            </a:custGeom>
            <a:solidFill>
              <a:srgbClr val="00B050"/>
            </a:solidFill>
            <a:ln w="76200" cmpd="sng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829909" y="3889936"/>
            <a:ext cx="4454767" cy="239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Found in:</a:t>
            </a:r>
          </a:p>
          <a:p>
            <a:pPr lvl="1"/>
            <a:r>
              <a:rPr lang="en-US" dirty="0" smtClean="0"/>
              <a:t>Breast (milk, hormones)</a:t>
            </a:r>
          </a:p>
          <a:p>
            <a:pPr lvl="1"/>
            <a:r>
              <a:rPr lang="en-US" dirty="0" smtClean="0"/>
              <a:t>Ovaries (hormones)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8371" y="284623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n-lt"/>
              </a:rPr>
              <a:t>Basement membrane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93425" y="3889936"/>
            <a:ext cx="4524946" cy="23944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Function: </a:t>
            </a:r>
          </a:p>
          <a:p>
            <a:pPr lvl="1"/>
            <a:r>
              <a:rPr lang="en-US" dirty="0" smtClean="0"/>
              <a:t>Secrete substances</a:t>
            </a:r>
          </a:p>
        </p:txBody>
      </p:sp>
    </p:spTree>
    <p:extLst>
      <p:ext uri="{BB962C8B-B14F-4D97-AF65-F5344CB8AC3E}">
        <p14:creationId xmlns:p14="http://schemas.microsoft.com/office/powerpoint/2010/main" val="23841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C. Columnar epithelial </a:t>
            </a:r>
            <a:r>
              <a:rPr lang="en-US" dirty="0"/>
              <a:t>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01" y="1129585"/>
            <a:ext cx="4445000" cy="26289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271863" y="2972825"/>
            <a:ext cx="2993140" cy="177760"/>
          </a:xfrm>
          <a:custGeom>
            <a:avLst/>
            <a:gdLst>
              <a:gd name="connsiteX0" fmla="*/ 4832167 w 4832167"/>
              <a:gd name="connsiteY0" fmla="*/ 96046 h 136595"/>
              <a:gd name="connsiteX1" fmla="*/ 4126577 w 4832167"/>
              <a:gd name="connsiteY1" fmla="*/ 43123 h 136595"/>
              <a:gd name="connsiteX2" fmla="*/ 3809062 w 4832167"/>
              <a:gd name="connsiteY2" fmla="*/ 43123 h 136595"/>
              <a:gd name="connsiteX3" fmla="*/ 3473907 w 4832167"/>
              <a:gd name="connsiteY3" fmla="*/ 60764 h 136595"/>
              <a:gd name="connsiteX4" fmla="*/ 3403348 w 4832167"/>
              <a:gd name="connsiteY4" fmla="*/ 43123 h 136595"/>
              <a:gd name="connsiteX5" fmla="*/ 3015274 w 4832167"/>
              <a:gd name="connsiteY5" fmla="*/ 113687 h 136595"/>
              <a:gd name="connsiteX6" fmla="*/ 2609559 w 4832167"/>
              <a:gd name="connsiteY6" fmla="*/ 96046 h 136595"/>
              <a:gd name="connsiteX7" fmla="*/ 2009808 w 4832167"/>
              <a:gd name="connsiteY7" fmla="*/ 96046 h 136595"/>
              <a:gd name="connsiteX8" fmla="*/ 1833411 w 4832167"/>
              <a:gd name="connsiteY8" fmla="*/ 25481 h 136595"/>
              <a:gd name="connsiteX9" fmla="*/ 1551175 w 4832167"/>
              <a:gd name="connsiteY9" fmla="*/ 43123 h 136595"/>
              <a:gd name="connsiteX10" fmla="*/ 792666 w 4832167"/>
              <a:gd name="connsiteY10" fmla="*/ 131328 h 136595"/>
              <a:gd name="connsiteX11" fmla="*/ 404592 w 4832167"/>
              <a:gd name="connsiteY11" fmla="*/ 113687 h 136595"/>
              <a:gd name="connsiteX12" fmla="*/ 34158 w 4832167"/>
              <a:gd name="connsiteY12" fmla="*/ 7840 h 136595"/>
              <a:gd name="connsiteX13" fmla="*/ 16518 w 4832167"/>
              <a:gd name="connsiteY13" fmla="*/ 7840 h 13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32167" h="136595">
                <a:moveTo>
                  <a:pt x="4832167" y="96046"/>
                </a:moveTo>
                <a:lnTo>
                  <a:pt x="4126577" y="43123"/>
                </a:lnTo>
                <a:cubicBezTo>
                  <a:pt x="3956060" y="34303"/>
                  <a:pt x="3917840" y="40183"/>
                  <a:pt x="3809062" y="43123"/>
                </a:cubicBezTo>
                <a:cubicBezTo>
                  <a:pt x="3700284" y="46063"/>
                  <a:pt x="3541526" y="60764"/>
                  <a:pt x="3473907" y="60764"/>
                </a:cubicBezTo>
                <a:cubicBezTo>
                  <a:pt x="3406288" y="60764"/>
                  <a:pt x="3479787" y="34303"/>
                  <a:pt x="3403348" y="43123"/>
                </a:cubicBezTo>
                <a:cubicBezTo>
                  <a:pt x="3326909" y="51943"/>
                  <a:pt x="3147572" y="104867"/>
                  <a:pt x="3015274" y="113687"/>
                </a:cubicBezTo>
                <a:cubicBezTo>
                  <a:pt x="2882976" y="122508"/>
                  <a:pt x="2777137" y="98986"/>
                  <a:pt x="2609559" y="96046"/>
                </a:cubicBezTo>
                <a:cubicBezTo>
                  <a:pt x="2441981" y="93106"/>
                  <a:pt x="2139166" y="107807"/>
                  <a:pt x="2009808" y="96046"/>
                </a:cubicBezTo>
                <a:cubicBezTo>
                  <a:pt x="1880450" y="84285"/>
                  <a:pt x="1909850" y="34301"/>
                  <a:pt x="1833411" y="25481"/>
                </a:cubicBezTo>
                <a:cubicBezTo>
                  <a:pt x="1756972" y="16661"/>
                  <a:pt x="1724633" y="25482"/>
                  <a:pt x="1551175" y="43123"/>
                </a:cubicBezTo>
                <a:cubicBezTo>
                  <a:pt x="1377717" y="60764"/>
                  <a:pt x="983763" y="119567"/>
                  <a:pt x="792666" y="131328"/>
                </a:cubicBezTo>
                <a:cubicBezTo>
                  <a:pt x="601569" y="143089"/>
                  <a:pt x="531010" y="134268"/>
                  <a:pt x="404592" y="113687"/>
                </a:cubicBezTo>
                <a:cubicBezTo>
                  <a:pt x="278174" y="93106"/>
                  <a:pt x="98837" y="25481"/>
                  <a:pt x="34158" y="7840"/>
                </a:cubicBezTo>
                <a:cubicBezTo>
                  <a:pt x="-30521" y="-9801"/>
                  <a:pt x="16518" y="7840"/>
                  <a:pt x="16518" y="7840"/>
                </a:cubicBezTo>
              </a:path>
            </a:pathLst>
          </a:custGeom>
          <a:ln w="76200" cmpd="sng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18371" y="284623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n-lt"/>
              </a:rPr>
              <a:t>Basement membrane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4829909" y="3889936"/>
            <a:ext cx="4454767" cy="239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Found in:</a:t>
            </a:r>
          </a:p>
          <a:p>
            <a:pPr lvl="1"/>
            <a:r>
              <a:rPr lang="en-US" dirty="0" smtClean="0"/>
              <a:t>Intestines</a:t>
            </a:r>
          </a:p>
          <a:p>
            <a:pPr lvl="1"/>
            <a:r>
              <a:rPr lang="en-US" dirty="0" smtClean="0"/>
              <a:t>Stomach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93425" y="3889936"/>
            <a:ext cx="4524946" cy="23944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Function: </a:t>
            </a:r>
          </a:p>
          <a:p>
            <a:pPr lvl="1"/>
            <a:r>
              <a:rPr lang="en-US" dirty="0"/>
              <a:t>Absorb substances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8577263" cy="1436688"/>
            <a:chOff x="0" y="0"/>
            <a:chExt cx="8577263" cy="1436688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4762500" cy="1436688"/>
            </a:xfrm>
            <a:prstGeom prst="rect">
              <a:avLst/>
            </a:prstGeom>
            <a:solidFill>
              <a:srgbClr val="D9D9D9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Cancer </a:t>
              </a:r>
            </a:p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Lesson 2.1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0" y="1621770"/>
            <a:ext cx="9144000" cy="7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Gill Sans"/>
                <a:cs typeface="Gill Sans"/>
              </a:rPr>
              <a:t>What type of normal cell is most vulnerable to becoming a cancer cell, and why?</a:t>
            </a:r>
            <a:endParaRPr lang="en-US" sz="2800" b="1" dirty="0" smtClean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2770" y="5938573"/>
            <a:ext cx="609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Epithelial cells in the lung with cilia that brush away debris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30" y="2737329"/>
            <a:ext cx="4729140" cy="3055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9725" y="5432327"/>
            <a:ext cx="131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microns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73" y="1278755"/>
            <a:ext cx="3169198" cy="2511883"/>
          </a:xfrm>
          <a:prstGeom prst="rect">
            <a:avLst/>
          </a:prstGeom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D. Transitional epithelial </a:t>
            </a:r>
            <a:r>
              <a:rPr lang="en-US" dirty="0"/>
              <a:t>cells</a:t>
            </a:r>
          </a:p>
        </p:txBody>
      </p:sp>
      <p:sp>
        <p:nvSpPr>
          <p:cNvPr id="4" name="Freeform 3"/>
          <p:cNvSpPr/>
          <p:nvPr/>
        </p:nvSpPr>
        <p:spPr>
          <a:xfrm>
            <a:off x="1614555" y="3216031"/>
            <a:ext cx="2338960" cy="177760"/>
          </a:xfrm>
          <a:custGeom>
            <a:avLst/>
            <a:gdLst>
              <a:gd name="connsiteX0" fmla="*/ 4832167 w 4832167"/>
              <a:gd name="connsiteY0" fmla="*/ 96046 h 136595"/>
              <a:gd name="connsiteX1" fmla="*/ 4126577 w 4832167"/>
              <a:gd name="connsiteY1" fmla="*/ 43123 h 136595"/>
              <a:gd name="connsiteX2" fmla="*/ 3809062 w 4832167"/>
              <a:gd name="connsiteY2" fmla="*/ 43123 h 136595"/>
              <a:gd name="connsiteX3" fmla="*/ 3473907 w 4832167"/>
              <a:gd name="connsiteY3" fmla="*/ 60764 h 136595"/>
              <a:gd name="connsiteX4" fmla="*/ 3403348 w 4832167"/>
              <a:gd name="connsiteY4" fmla="*/ 43123 h 136595"/>
              <a:gd name="connsiteX5" fmla="*/ 3015274 w 4832167"/>
              <a:gd name="connsiteY5" fmla="*/ 113687 h 136595"/>
              <a:gd name="connsiteX6" fmla="*/ 2609559 w 4832167"/>
              <a:gd name="connsiteY6" fmla="*/ 96046 h 136595"/>
              <a:gd name="connsiteX7" fmla="*/ 2009808 w 4832167"/>
              <a:gd name="connsiteY7" fmla="*/ 96046 h 136595"/>
              <a:gd name="connsiteX8" fmla="*/ 1833411 w 4832167"/>
              <a:gd name="connsiteY8" fmla="*/ 25481 h 136595"/>
              <a:gd name="connsiteX9" fmla="*/ 1551175 w 4832167"/>
              <a:gd name="connsiteY9" fmla="*/ 43123 h 136595"/>
              <a:gd name="connsiteX10" fmla="*/ 792666 w 4832167"/>
              <a:gd name="connsiteY10" fmla="*/ 131328 h 136595"/>
              <a:gd name="connsiteX11" fmla="*/ 404592 w 4832167"/>
              <a:gd name="connsiteY11" fmla="*/ 113687 h 136595"/>
              <a:gd name="connsiteX12" fmla="*/ 34158 w 4832167"/>
              <a:gd name="connsiteY12" fmla="*/ 7840 h 136595"/>
              <a:gd name="connsiteX13" fmla="*/ 16518 w 4832167"/>
              <a:gd name="connsiteY13" fmla="*/ 7840 h 13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32167" h="136595">
                <a:moveTo>
                  <a:pt x="4832167" y="96046"/>
                </a:moveTo>
                <a:lnTo>
                  <a:pt x="4126577" y="43123"/>
                </a:lnTo>
                <a:cubicBezTo>
                  <a:pt x="3956060" y="34303"/>
                  <a:pt x="3917840" y="40183"/>
                  <a:pt x="3809062" y="43123"/>
                </a:cubicBezTo>
                <a:cubicBezTo>
                  <a:pt x="3700284" y="46063"/>
                  <a:pt x="3541526" y="60764"/>
                  <a:pt x="3473907" y="60764"/>
                </a:cubicBezTo>
                <a:cubicBezTo>
                  <a:pt x="3406288" y="60764"/>
                  <a:pt x="3479787" y="34303"/>
                  <a:pt x="3403348" y="43123"/>
                </a:cubicBezTo>
                <a:cubicBezTo>
                  <a:pt x="3326909" y="51943"/>
                  <a:pt x="3147572" y="104867"/>
                  <a:pt x="3015274" y="113687"/>
                </a:cubicBezTo>
                <a:cubicBezTo>
                  <a:pt x="2882976" y="122508"/>
                  <a:pt x="2777137" y="98986"/>
                  <a:pt x="2609559" y="96046"/>
                </a:cubicBezTo>
                <a:cubicBezTo>
                  <a:pt x="2441981" y="93106"/>
                  <a:pt x="2139166" y="107807"/>
                  <a:pt x="2009808" y="96046"/>
                </a:cubicBezTo>
                <a:cubicBezTo>
                  <a:pt x="1880450" y="84285"/>
                  <a:pt x="1909850" y="34301"/>
                  <a:pt x="1833411" y="25481"/>
                </a:cubicBezTo>
                <a:cubicBezTo>
                  <a:pt x="1756972" y="16661"/>
                  <a:pt x="1724633" y="25482"/>
                  <a:pt x="1551175" y="43123"/>
                </a:cubicBezTo>
                <a:cubicBezTo>
                  <a:pt x="1377717" y="60764"/>
                  <a:pt x="983763" y="119567"/>
                  <a:pt x="792666" y="131328"/>
                </a:cubicBezTo>
                <a:cubicBezTo>
                  <a:pt x="601569" y="143089"/>
                  <a:pt x="531010" y="134268"/>
                  <a:pt x="404592" y="113687"/>
                </a:cubicBezTo>
                <a:cubicBezTo>
                  <a:pt x="278174" y="93106"/>
                  <a:pt x="98837" y="25481"/>
                  <a:pt x="34158" y="7840"/>
                </a:cubicBezTo>
                <a:cubicBezTo>
                  <a:pt x="-30521" y="-9801"/>
                  <a:pt x="16518" y="7840"/>
                  <a:pt x="16518" y="7840"/>
                </a:cubicBezTo>
              </a:path>
            </a:pathLst>
          </a:custGeom>
          <a:ln w="76200" cmpd="sng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18370" y="3057448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n-lt"/>
              </a:rPr>
              <a:t>Basement membrane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829909" y="3889936"/>
            <a:ext cx="4454767" cy="239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Found in:</a:t>
            </a:r>
          </a:p>
          <a:p>
            <a:pPr lvl="1"/>
            <a:r>
              <a:rPr lang="en-US" dirty="0" smtClean="0"/>
              <a:t>Bladder</a:t>
            </a:r>
          </a:p>
          <a:p>
            <a:pPr lvl="1"/>
            <a:r>
              <a:rPr lang="en-US" dirty="0" smtClean="0"/>
              <a:t>Genital tracts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93425" y="3889936"/>
            <a:ext cx="4524946" cy="23944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Function: </a:t>
            </a:r>
          </a:p>
          <a:p>
            <a:pPr lvl="1"/>
            <a:r>
              <a:rPr lang="en-US" dirty="0" smtClean="0"/>
              <a:t>Allow for stretching in organs that can move</a:t>
            </a:r>
          </a:p>
        </p:txBody>
      </p:sp>
    </p:spTree>
    <p:extLst>
      <p:ext uri="{BB962C8B-B14F-4D97-AF65-F5344CB8AC3E}">
        <p14:creationId xmlns:p14="http://schemas.microsoft.com/office/powerpoint/2010/main" val="1392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15" y="1909069"/>
            <a:ext cx="5110570" cy="40884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127" y="275277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Epithelial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cells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16715" y="3024554"/>
            <a:ext cx="2734079" cy="718623"/>
          </a:xfrm>
          <a:prstGeom prst="straightConnector1">
            <a:avLst/>
          </a:prstGeom>
          <a:ln w="63500">
            <a:solidFill>
              <a:srgbClr val="E4223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Let’s revisit the Esophagus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43877" y="5997525"/>
            <a:ext cx="176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Esophagus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0784" y="33270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886674" y="4311430"/>
            <a:ext cx="0" cy="1722388"/>
          </a:xfrm>
          <a:prstGeom prst="straightConnector1">
            <a:avLst/>
          </a:prstGeom>
          <a:ln w="63500">
            <a:solidFill>
              <a:srgbClr val="0000FF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20784" y="49539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0784" y="3826411"/>
            <a:ext cx="162940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Basement membrane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886675" y="3028580"/>
            <a:ext cx="1" cy="942302"/>
          </a:xfrm>
          <a:prstGeom prst="straightConnector1">
            <a:avLst/>
          </a:prstGeom>
          <a:ln w="63500">
            <a:solidFill>
              <a:srgbClr val="E42235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646977" y="4149575"/>
            <a:ext cx="584899" cy="1"/>
          </a:xfrm>
          <a:prstGeom prst="straightConnector1">
            <a:avLst/>
          </a:prstGeom>
          <a:ln w="63500">
            <a:solidFill>
              <a:srgbClr val="00B05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897760" y="2024308"/>
            <a:ext cx="1" cy="942302"/>
          </a:xfrm>
          <a:prstGeom prst="straightConnector1">
            <a:avLst/>
          </a:prstGeom>
          <a:ln w="63500">
            <a:solidFill>
              <a:schemeClr val="tx1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20784" y="231079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6715" y="5172624"/>
            <a:ext cx="1740540" cy="0"/>
          </a:xfrm>
          <a:prstGeom prst="straightConnector1">
            <a:avLst/>
          </a:prstGeom>
          <a:ln w="63500">
            <a:solidFill>
              <a:srgbClr val="0000FF"/>
            </a:soli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13904" y="484945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Blood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vessel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8118" y="4189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Connective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tissue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16715" y="4512717"/>
            <a:ext cx="2179504" cy="0"/>
          </a:xfrm>
          <a:prstGeom prst="straightConnector1">
            <a:avLst/>
          </a:prstGeom>
          <a:ln w="63500">
            <a:solidFill>
              <a:srgbClr val="0000FF"/>
            </a:soli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06127" y="1209512"/>
            <a:ext cx="742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Which of these cell layers is most exposed to carcinogens?</a:t>
            </a:r>
          </a:p>
        </p:txBody>
      </p:sp>
    </p:spTree>
    <p:extLst>
      <p:ext uri="{BB962C8B-B14F-4D97-AF65-F5344CB8AC3E}">
        <p14:creationId xmlns:p14="http://schemas.microsoft.com/office/powerpoint/2010/main" val="27309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15" y="1909069"/>
            <a:ext cx="5110570" cy="40884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127" y="275277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Epithelial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cells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16715" y="3024554"/>
            <a:ext cx="2734079" cy="718623"/>
          </a:xfrm>
          <a:prstGeom prst="straightConnector1">
            <a:avLst/>
          </a:prstGeom>
          <a:ln w="63500">
            <a:solidFill>
              <a:srgbClr val="E4223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Let’s revisit the Esophagus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43877" y="5997525"/>
            <a:ext cx="176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Esophagus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0784" y="33270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886674" y="4311430"/>
            <a:ext cx="0" cy="1722388"/>
          </a:xfrm>
          <a:prstGeom prst="straightConnector1">
            <a:avLst/>
          </a:prstGeom>
          <a:ln w="63500">
            <a:solidFill>
              <a:srgbClr val="0000FF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20784" y="49539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0784" y="3826411"/>
            <a:ext cx="162940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Basement membrane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886675" y="3028580"/>
            <a:ext cx="1" cy="942302"/>
          </a:xfrm>
          <a:prstGeom prst="straightConnector1">
            <a:avLst/>
          </a:prstGeom>
          <a:ln w="63500">
            <a:solidFill>
              <a:srgbClr val="E42235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646977" y="4149575"/>
            <a:ext cx="584899" cy="1"/>
          </a:xfrm>
          <a:prstGeom prst="straightConnector1">
            <a:avLst/>
          </a:prstGeom>
          <a:ln w="63500">
            <a:solidFill>
              <a:srgbClr val="00B05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897760" y="2024308"/>
            <a:ext cx="1" cy="942302"/>
          </a:xfrm>
          <a:prstGeom prst="straightConnector1">
            <a:avLst/>
          </a:prstGeom>
          <a:ln w="63500">
            <a:solidFill>
              <a:schemeClr val="tx1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20784" y="231079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06127" y="1209512"/>
            <a:ext cx="742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epithelial cells are the most exposed to the outside world and carcinogens.</a:t>
            </a:r>
            <a:endParaRPr lang="en-US" sz="2800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6715" y="5172624"/>
            <a:ext cx="1740540" cy="0"/>
          </a:xfrm>
          <a:prstGeom prst="straightConnector1">
            <a:avLst/>
          </a:prstGeom>
          <a:ln w="63500">
            <a:solidFill>
              <a:srgbClr val="0000FF"/>
            </a:soli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13904" y="484945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Blood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vessel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8118" y="4189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Connective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tissue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16715" y="4512717"/>
            <a:ext cx="2179504" cy="0"/>
          </a:xfrm>
          <a:prstGeom prst="straightConnector1">
            <a:avLst/>
          </a:prstGeom>
          <a:ln w="63500">
            <a:solidFill>
              <a:srgbClr val="0000FF"/>
            </a:soli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7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712" y="1694702"/>
            <a:ext cx="5772345" cy="4650120"/>
          </a:xfrm>
          <a:prstGeom prst="rect">
            <a:avLst/>
          </a:prstGeom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85% of all Cancers involve </a:t>
            </a:r>
            <a:br>
              <a:rPr lang="en-US" dirty="0" smtClean="0"/>
            </a:br>
            <a:r>
              <a:rPr lang="en-US" dirty="0" smtClean="0"/>
              <a:t>Epithelial Cells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03747" y="2245979"/>
            <a:ext cx="5987442" cy="4114103"/>
            <a:chOff x="1803747" y="2245979"/>
            <a:chExt cx="5987442" cy="4114103"/>
          </a:xfrm>
        </p:grpSpPr>
        <p:sp>
          <p:nvSpPr>
            <p:cNvPr id="2" name="Frame 1"/>
            <p:cNvSpPr/>
            <p:nvPr/>
          </p:nvSpPr>
          <p:spPr>
            <a:xfrm>
              <a:off x="2141864" y="3134633"/>
              <a:ext cx="1108321" cy="347603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2705419" y="5004724"/>
              <a:ext cx="1089533" cy="393872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2417726" y="5556099"/>
              <a:ext cx="2254482" cy="440266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ame 9"/>
            <p:cNvSpPr/>
            <p:nvPr/>
          </p:nvSpPr>
          <p:spPr>
            <a:xfrm>
              <a:off x="4568287" y="5919816"/>
              <a:ext cx="1682201" cy="440266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ame 10"/>
            <p:cNvSpPr/>
            <p:nvPr/>
          </p:nvSpPr>
          <p:spPr>
            <a:xfrm>
              <a:off x="6187857" y="3388631"/>
              <a:ext cx="1390390" cy="631131"/>
            </a:xfrm>
            <a:prstGeom prst="frame">
              <a:avLst>
                <a:gd name="adj1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5858439" y="5373544"/>
              <a:ext cx="1932750" cy="440266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ame 13"/>
            <p:cNvSpPr/>
            <p:nvPr/>
          </p:nvSpPr>
          <p:spPr>
            <a:xfrm>
              <a:off x="4275318" y="2245979"/>
              <a:ext cx="1219201" cy="440266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3632547" y="2634751"/>
              <a:ext cx="935741" cy="346443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ame 17"/>
            <p:cNvSpPr/>
            <p:nvPr/>
          </p:nvSpPr>
          <p:spPr>
            <a:xfrm>
              <a:off x="1803747" y="3962463"/>
              <a:ext cx="1079327" cy="521595"/>
            </a:xfrm>
            <a:prstGeom prst="frame">
              <a:avLst>
                <a:gd name="adj1" fmla="val 1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Cancers of epithelial cells are called carcinomas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Carcinomas = cancer of epithelial cells</a:t>
            </a:r>
          </a:p>
          <a:p>
            <a:pPr lvl="1"/>
            <a:r>
              <a:rPr lang="en-US" dirty="0" smtClean="0"/>
              <a:t>Squamous cell carcinoma</a:t>
            </a:r>
          </a:p>
          <a:p>
            <a:pPr lvl="1"/>
            <a:r>
              <a:rPr lang="en-US" dirty="0" smtClean="0"/>
              <a:t>Cuboid cell </a:t>
            </a:r>
            <a:r>
              <a:rPr lang="en-US" u="sng" dirty="0" smtClean="0"/>
              <a:t>adeno</a:t>
            </a:r>
            <a:r>
              <a:rPr lang="en-US" dirty="0" smtClean="0"/>
              <a:t>carcinoma</a:t>
            </a:r>
          </a:p>
          <a:p>
            <a:pPr lvl="1"/>
            <a:r>
              <a:rPr lang="en-US" dirty="0" smtClean="0"/>
              <a:t>Columnar cell </a:t>
            </a:r>
            <a:r>
              <a:rPr lang="en-US" u="sng" dirty="0" smtClean="0"/>
              <a:t>adeno</a:t>
            </a:r>
            <a:r>
              <a:rPr lang="en-US" dirty="0" smtClean="0"/>
              <a:t>carcinoma</a:t>
            </a:r>
          </a:p>
          <a:p>
            <a:pPr lvl="1"/>
            <a:r>
              <a:rPr lang="en-US" dirty="0" smtClean="0"/>
              <a:t>Transitional cell carcinoma </a:t>
            </a:r>
          </a:p>
          <a:p>
            <a:pPr marL="914400" lvl="2" indent="0">
              <a:buNone/>
            </a:pPr>
            <a:r>
              <a:rPr lang="en-US" sz="1400" dirty="0" smtClean="0"/>
              <a:t>	</a:t>
            </a:r>
          </a:p>
          <a:p>
            <a:pPr marL="914400" lvl="2" indent="0">
              <a:buNone/>
            </a:pPr>
            <a:r>
              <a:rPr lang="en-US" dirty="0" smtClean="0"/>
              <a:t>*</a:t>
            </a:r>
            <a:r>
              <a:rPr lang="en-US" u="sng" dirty="0" err="1" smtClean="0"/>
              <a:t>Adeno</a:t>
            </a:r>
            <a:r>
              <a:rPr lang="en-US" dirty="0" smtClean="0"/>
              <a:t> = “gland”, meaning cells secrete something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Sarcoma = cancer of stromal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Cancers are caused when cells stop being part of a community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97417" y="2446315"/>
            <a:ext cx="6355793" cy="2819490"/>
            <a:chOff x="681724" y="3761880"/>
            <a:chExt cx="4891496" cy="216991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1724" y="3761880"/>
              <a:ext cx="2080617" cy="21699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871289" y="3975297"/>
              <a:ext cx="2701931" cy="1906687"/>
              <a:chOff x="0" y="0"/>
              <a:chExt cx="2213" cy="1552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62" y="0"/>
                <a:ext cx="1251" cy="15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 flipH="1">
                <a:off x="0" y="825"/>
                <a:ext cx="8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145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Activity:</a:t>
            </a:r>
            <a:endParaRPr lang="en-US" sz="2800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your worksheets characterizing epithelial tissues that commonly develop cancer.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14767" y="1279887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Lung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35504" y="127988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Skin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324" y="3809612"/>
            <a:ext cx="162940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Basement membrane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 descr="ttp://biologycorner.com/anatomy/histology/hist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427"/>
            <a:ext cx="3042578" cy="203538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14493" y="233461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Epithelial/Parenchyma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8055" y="32484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413" y="176318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5" name="Freeform 4"/>
          <p:cNvSpPr/>
          <p:nvPr/>
        </p:nvSpPr>
        <p:spPr>
          <a:xfrm>
            <a:off x="37578" y="2580362"/>
            <a:ext cx="2991029" cy="358035"/>
          </a:xfrm>
          <a:custGeom>
            <a:avLst/>
            <a:gdLst>
              <a:gd name="connsiteX0" fmla="*/ 0 w 2991029"/>
              <a:gd name="connsiteY0" fmla="*/ 250520 h 358035"/>
              <a:gd name="connsiteX1" fmla="*/ 450937 w 2991029"/>
              <a:gd name="connsiteY1" fmla="*/ 325676 h 358035"/>
              <a:gd name="connsiteX2" fmla="*/ 914400 w 2991029"/>
              <a:gd name="connsiteY2" fmla="*/ 338202 h 358035"/>
              <a:gd name="connsiteX3" fmla="*/ 1365337 w 2991029"/>
              <a:gd name="connsiteY3" fmla="*/ 350728 h 358035"/>
              <a:gd name="connsiteX4" fmla="*/ 1866378 w 2991029"/>
              <a:gd name="connsiteY4" fmla="*/ 338202 h 358035"/>
              <a:gd name="connsiteX5" fmla="*/ 2229633 w 2991029"/>
              <a:gd name="connsiteY5" fmla="*/ 137786 h 358035"/>
              <a:gd name="connsiteX6" fmla="*/ 2442575 w 2991029"/>
              <a:gd name="connsiteY6" fmla="*/ 37578 h 358035"/>
              <a:gd name="connsiteX7" fmla="*/ 2918564 w 2991029"/>
              <a:gd name="connsiteY7" fmla="*/ 37578 h 358035"/>
              <a:gd name="connsiteX8" fmla="*/ 2981195 w 2991029"/>
              <a:gd name="connsiteY8" fmla="*/ 0 h 35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1029" h="358035">
                <a:moveTo>
                  <a:pt x="0" y="250520"/>
                </a:moveTo>
                <a:cubicBezTo>
                  <a:pt x="149268" y="280791"/>
                  <a:pt x="298537" y="311062"/>
                  <a:pt x="450937" y="325676"/>
                </a:cubicBezTo>
                <a:cubicBezTo>
                  <a:pt x="603337" y="340290"/>
                  <a:pt x="914400" y="338202"/>
                  <a:pt x="914400" y="338202"/>
                </a:cubicBezTo>
                <a:cubicBezTo>
                  <a:pt x="1066800" y="342377"/>
                  <a:pt x="1206674" y="350728"/>
                  <a:pt x="1365337" y="350728"/>
                </a:cubicBezTo>
                <a:cubicBezTo>
                  <a:pt x="1524000" y="350728"/>
                  <a:pt x="1722329" y="373692"/>
                  <a:pt x="1866378" y="338202"/>
                </a:cubicBezTo>
                <a:cubicBezTo>
                  <a:pt x="2010427" y="302712"/>
                  <a:pt x="2133600" y="187890"/>
                  <a:pt x="2229633" y="137786"/>
                </a:cubicBezTo>
                <a:cubicBezTo>
                  <a:pt x="2325666" y="87682"/>
                  <a:pt x="2327753" y="54279"/>
                  <a:pt x="2442575" y="37578"/>
                </a:cubicBezTo>
                <a:cubicBezTo>
                  <a:pt x="2557397" y="20877"/>
                  <a:pt x="2828794" y="43841"/>
                  <a:pt x="2918564" y="37578"/>
                </a:cubicBezTo>
                <a:cubicBezTo>
                  <a:pt x="3008334" y="31315"/>
                  <a:pt x="2994764" y="15657"/>
                  <a:pt x="2981195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991" t="-1" r="23691" b="40732"/>
          <a:stretch/>
        </p:blipFill>
        <p:spPr>
          <a:xfrm>
            <a:off x="3249125" y="1702428"/>
            <a:ext cx="2899241" cy="20353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03142" y="32484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5306" y="233461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Epithelial/Parenchyma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1828" y="166007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32" name="Freeform 31"/>
          <p:cNvSpPr/>
          <p:nvPr/>
        </p:nvSpPr>
        <p:spPr>
          <a:xfrm>
            <a:off x="3294345" y="2776044"/>
            <a:ext cx="2846693" cy="543934"/>
          </a:xfrm>
          <a:custGeom>
            <a:avLst/>
            <a:gdLst>
              <a:gd name="connsiteX0" fmla="*/ 0 w 2846693"/>
              <a:gd name="connsiteY0" fmla="*/ 405567 h 543934"/>
              <a:gd name="connsiteX1" fmla="*/ 162839 w 2846693"/>
              <a:gd name="connsiteY1" fmla="*/ 480723 h 543934"/>
              <a:gd name="connsiteX2" fmla="*/ 225469 w 2846693"/>
              <a:gd name="connsiteY2" fmla="*/ 543353 h 543934"/>
              <a:gd name="connsiteX3" fmla="*/ 388307 w 2846693"/>
              <a:gd name="connsiteY3" fmla="*/ 443145 h 543934"/>
              <a:gd name="connsiteX4" fmla="*/ 501041 w 2846693"/>
              <a:gd name="connsiteY4" fmla="*/ 280307 h 543934"/>
              <a:gd name="connsiteX5" fmla="*/ 701458 w 2846693"/>
              <a:gd name="connsiteY5" fmla="*/ 230203 h 543934"/>
              <a:gd name="connsiteX6" fmla="*/ 964504 w 2846693"/>
              <a:gd name="connsiteY6" fmla="*/ 230203 h 543934"/>
              <a:gd name="connsiteX7" fmla="*/ 1139869 w 2846693"/>
              <a:gd name="connsiteY7" fmla="*/ 129994 h 543934"/>
              <a:gd name="connsiteX8" fmla="*/ 1265129 w 2846693"/>
              <a:gd name="connsiteY8" fmla="*/ 42312 h 543934"/>
              <a:gd name="connsiteX9" fmla="*/ 1503123 w 2846693"/>
              <a:gd name="connsiteY9" fmla="*/ 67364 h 543934"/>
              <a:gd name="connsiteX10" fmla="*/ 1741118 w 2846693"/>
              <a:gd name="connsiteY10" fmla="*/ 79890 h 543934"/>
              <a:gd name="connsiteX11" fmla="*/ 1866378 w 2846693"/>
              <a:gd name="connsiteY11" fmla="*/ 217677 h 543934"/>
              <a:gd name="connsiteX12" fmla="*/ 2129425 w 2846693"/>
              <a:gd name="connsiteY12" fmla="*/ 280307 h 543934"/>
              <a:gd name="connsiteX13" fmla="*/ 2354893 w 2846693"/>
              <a:gd name="connsiteY13" fmla="*/ 230203 h 543934"/>
              <a:gd name="connsiteX14" fmla="*/ 2430050 w 2846693"/>
              <a:gd name="connsiteY14" fmla="*/ 17260 h 543934"/>
              <a:gd name="connsiteX15" fmla="*/ 2605414 w 2846693"/>
              <a:gd name="connsiteY15" fmla="*/ 17260 h 543934"/>
              <a:gd name="connsiteX16" fmla="*/ 2830882 w 2846693"/>
              <a:gd name="connsiteY16" fmla="*/ 54838 h 543934"/>
              <a:gd name="connsiteX17" fmla="*/ 2830882 w 2846693"/>
              <a:gd name="connsiteY17" fmla="*/ 67364 h 54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46693" h="543934">
                <a:moveTo>
                  <a:pt x="0" y="405567"/>
                </a:moveTo>
                <a:cubicBezTo>
                  <a:pt x="62630" y="431663"/>
                  <a:pt x="125261" y="457759"/>
                  <a:pt x="162839" y="480723"/>
                </a:cubicBezTo>
                <a:cubicBezTo>
                  <a:pt x="200417" y="503687"/>
                  <a:pt x="187891" y="549616"/>
                  <a:pt x="225469" y="543353"/>
                </a:cubicBezTo>
                <a:cubicBezTo>
                  <a:pt x="263047" y="537090"/>
                  <a:pt x="342378" y="486986"/>
                  <a:pt x="388307" y="443145"/>
                </a:cubicBezTo>
                <a:cubicBezTo>
                  <a:pt x="434236" y="399304"/>
                  <a:pt x="448849" y="315797"/>
                  <a:pt x="501041" y="280307"/>
                </a:cubicBezTo>
                <a:cubicBezTo>
                  <a:pt x="553233" y="244817"/>
                  <a:pt x="624214" y="238554"/>
                  <a:pt x="701458" y="230203"/>
                </a:cubicBezTo>
                <a:cubicBezTo>
                  <a:pt x="778702" y="221852"/>
                  <a:pt x="891436" y="246904"/>
                  <a:pt x="964504" y="230203"/>
                </a:cubicBezTo>
                <a:cubicBezTo>
                  <a:pt x="1037572" y="213502"/>
                  <a:pt x="1089765" y="161309"/>
                  <a:pt x="1139869" y="129994"/>
                </a:cubicBezTo>
                <a:cubicBezTo>
                  <a:pt x="1189973" y="98679"/>
                  <a:pt x="1204587" y="52750"/>
                  <a:pt x="1265129" y="42312"/>
                </a:cubicBezTo>
                <a:cubicBezTo>
                  <a:pt x="1325671" y="31874"/>
                  <a:pt x="1423792" y="61101"/>
                  <a:pt x="1503123" y="67364"/>
                </a:cubicBezTo>
                <a:cubicBezTo>
                  <a:pt x="1582454" y="73627"/>
                  <a:pt x="1680576" y="54838"/>
                  <a:pt x="1741118" y="79890"/>
                </a:cubicBezTo>
                <a:cubicBezTo>
                  <a:pt x="1801660" y="104942"/>
                  <a:pt x="1801660" y="184274"/>
                  <a:pt x="1866378" y="217677"/>
                </a:cubicBezTo>
                <a:cubicBezTo>
                  <a:pt x="1931096" y="251080"/>
                  <a:pt x="2048006" y="278219"/>
                  <a:pt x="2129425" y="280307"/>
                </a:cubicBezTo>
                <a:cubicBezTo>
                  <a:pt x="2210844" y="282395"/>
                  <a:pt x="2304789" y="274044"/>
                  <a:pt x="2354893" y="230203"/>
                </a:cubicBezTo>
                <a:cubicBezTo>
                  <a:pt x="2404997" y="186362"/>
                  <a:pt x="2388296" y="52751"/>
                  <a:pt x="2430050" y="17260"/>
                </a:cubicBezTo>
                <a:cubicBezTo>
                  <a:pt x="2471804" y="-18231"/>
                  <a:pt x="2538609" y="10997"/>
                  <a:pt x="2605414" y="17260"/>
                </a:cubicBezTo>
                <a:cubicBezTo>
                  <a:pt x="2672219" y="23523"/>
                  <a:pt x="2793304" y="46487"/>
                  <a:pt x="2830882" y="54838"/>
                </a:cubicBezTo>
                <a:cubicBezTo>
                  <a:pt x="2868460" y="63189"/>
                  <a:pt x="2826707" y="65276"/>
                  <a:pt x="2830882" y="67364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69359" y="3901896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Cervix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17313" r="23735"/>
          <a:stretch/>
        </p:blipFill>
        <p:spPr>
          <a:xfrm>
            <a:off x="1719309" y="4271228"/>
            <a:ext cx="2867126" cy="2035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2578" y="59372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02886" y="470149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Epithelial/Parenchyma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19309" y="425786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35" name="Freeform 34"/>
          <p:cNvSpPr/>
          <p:nvPr/>
        </p:nvSpPr>
        <p:spPr>
          <a:xfrm>
            <a:off x="1753805" y="5639879"/>
            <a:ext cx="2799641" cy="594799"/>
          </a:xfrm>
          <a:custGeom>
            <a:avLst/>
            <a:gdLst>
              <a:gd name="connsiteX0" fmla="*/ 0 w 5887563"/>
              <a:gd name="connsiteY0" fmla="*/ 1135382 h 1250845"/>
              <a:gd name="connsiteX1" fmla="*/ 0 w 5887563"/>
              <a:gd name="connsiteY1" fmla="*/ 1135382 h 1250845"/>
              <a:gd name="connsiteX2" fmla="*/ 365568 w 5887563"/>
              <a:gd name="connsiteY2" fmla="*/ 1116139 h 1250845"/>
              <a:gd name="connsiteX3" fmla="*/ 634934 w 5887563"/>
              <a:gd name="connsiteY3" fmla="*/ 1000676 h 1250845"/>
              <a:gd name="connsiteX4" fmla="*/ 827338 w 5887563"/>
              <a:gd name="connsiteY4" fmla="*/ 942945 h 1250845"/>
              <a:gd name="connsiteX5" fmla="*/ 904299 w 5887563"/>
              <a:gd name="connsiteY5" fmla="*/ 923701 h 1250845"/>
              <a:gd name="connsiteX6" fmla="*/ 1000501 w 5887563"/>
              <a:gd name="connsiteY6" fmla="*/ 885213 h 1250845"/>
              <a:gd name="connsiteX7" fmla="*/ 1096703 w 5887563"/>
              <a:gd name="connsiteY7" fmla="*/ 865969 h 1250845"/>
              <a:gd name="connsiteX8" fmla="*/ 1192905 w 5887563"/>
              <a:gd name="connsiteY8" fmla="*/ 827482 h 1250845"/>
              <a:gd name="connsiteX9" fmla="*/ 1269867 w 5887563"/>
              <a:gd name="connsiteY9" fmla="*/ 808238 h 1250845"/>
              <a:gd name="connsiteX10" fmla="*/ 1346828 w 5887563"/>
              <a:gd name="connsiteY10" fmla="*/ 769751 h 1250845"/>
              <a:gd name="connsiteX11" fmla="*/ 1404550 w 5887563"/>
              <a:gd name="connsiteY11" fmla="*/ 750507 h 1250845"/>
              <a:gd name="connsiteX12" fmla="*/ 1519992 w 5887563"/>
              <a:gd name="connsiteY12" fmla="*/ 654288 h 1250845"/>
              <a:gd name="connsiteX13" fmla="*/ 1635434 w 5887563"/>
              <a:gd name="connsiteY13" fmla="*/ 577313 h 1250845"/>
              <a:gd name="connsiteX14" fmla="*/ 1750877 w 5887563"/>
              <a:gd name="connsiteY14" fmla="*/ 500338 h 1250845"/>
              <a:gd name="connsiteX15" fmla="*/ 1866319 w 5887563"/>
              <a:gd name="connsiteY15" fmla="*/ 461850 h 1250845"/>
              <a:gd name="connsiteX16" fmla="*/ 1924040 w 5887563"/>
              <a:gd name="connsiteY16" fmla="*/ 442606 h 1250845"/>
              <a:gd name="connsiteX17" fmla="*/ 2097204 w 5887563"/>
              <a:gd name="connsiteY17" fmla="*/ 346388 h 1250845"/>
              <a:gd name="connsiteX18" fmla="*/ 2385810 w 5887563"/>
              <a:gd name="connsiteY18" fmla="*/ 307900 h 1250845"/>
              <a:gd name="connsiteX19" fmla="*/ 2501252 w 5887563"/>
              <a:gd name="connsiteY19" fmla="*/ 269412 h 1250845"/>
              <a:gd name="connsiteX20" fmla="*/ 2655176 w 5887563"/>
              <a:gd name="connsiteY20" fmla="*/ 230925 h 1250845"/>
              <a:gd name="connsiteX21" fmla="*/ 2732137 w 5887563"/>
              <a:gd name="connsiteY21" fmla="*/ 192437 h 1250845"/>
              <a:gd name="connsiteX22" fmla="*/ 2866820 w 5887563"/>
              <a:gd name="connsiteY22" fmla="*/ 173194 h 1250845"/>
              <a:gd name="connsiteX23" fmla="*/ 2943782 w 5887563"/>
              <a:gd name="connsiteY23" fmla="*/ 153950 h 1250845"/>
              <a:gd name="connsiteX24" fmla="*/ 3059224 w 5887563"/>
              <a:gd name="connsiteY24" fmla="*/ 115462 h 1250845"/>
              <a:gd name="connsiteX25" fmla="*/ 3155426 w 5887563"/>
              <a:gd name="connsiteY25" fmla="*/ 96218 h 1250845"/>
              <a:gd name="connsiteX26" fmla="*/ 3290109 w 5887563"/>
              <a:gd name="connsiteY26" fmla="*/ 38487 h 1250845"/>
              <a:gd name="connsiteX27" fmla="*/ 3367070 w 5887563"/>
              <a:gd name="connsiteY27" fmla="*/ 19243 h 1250845"/>
              <a:gd name="connsiteX28" fmla="*/ 3424792 w 5887563"/>
              <a:gd name="connsiteY28" fmla="*/ 0 h 1250845"/>
              <a:gd name="connsiteX29" fmla="*/ 4040484 w 5887563"/>
              <a:gd name="connsiteY29" fmla="*/ 19243 h 1250845"/>
              <a:gd name="connsiteX30" fmla="*/ 4213648 w 5887563"/>
              <a:gd name="connsiteY30" fmla="*/ 76975 h 1250845"/>
              <a:gd name="connsiteX31" fmla="*/ 4271369 w 5887563"/>
              <a:gd name="connsiteY31" fmla="*/ 96218 h 1250845"/>
              <a:gd name="connsiteX32" fmla="*/ 4483014 w 5887563"/>
              <a:gd name="connsiteY32" fmla="*/ 153950 h 1250845"/>
              <a:gd name="connsiteX33" fmla="*/ 4559975 w 5887563"/>
              <a:gd name="connsiteY33" fmla="*/ 192437 h 1250845"/>
              <a:gd name="connsiteX34" fmla="*/ 4617696 w 5887563"/>
              <a:gd name="connsiteY34" fmla="*/ 250169 h 1250845"/>
              <a:gd name="connsiteX35" fmla="*/ 4675418 w 5887563"/>
              <a:gd name="connsiteY35" fmla="*/ 269412 h 1250845"/>
              <a:gd name="connsiteX36" fmla="*/ 4733139 w 5887563"/>
              <a:gd name="connsiteY36" fmla="*/ 307900 h 1250845"/>
              <a:gd name="connsiteX37" fmla="*/ 4867822 w 5887563"/>
              <a:gd name="connsiteY37" fmla="*/ 384875 h 1250845"/>
              <a:gd name="connsiteX38" fmla="*/ 4906302 w 5887563"/>
              <a:gd name="connsiteY38" fmla="*/ 442606 h 1250845"/>
              <a:gd name="connsiteX39" fmla="*/ 5098706 w 5887563"/>
              <a:gd name="connsiteY39" fmla="*/ 615800 h 1250845"/>
              <a:gd name="connsiteX40" fmla="*/ 5175668 w 5887563"/>
              <a:gd name="connsiteY40" fmla="*/ 654288 h 1250845"/>
              <a:gd name="connsiteX41" fmla="*/ 5310351 w 5887563"/>
              <a:gd name="connsiteY41" fmla="*/ 769751 h 1250845"/>
              <a:gd name="connsiteX42" fmla="*/ 5387312 w 5887563"/>
              <a:gd name="connsiteY42" fmla="*/ 827482 h 1250845"/>
              <a:gd name="connsiteX43" fmla="*/ 5502755 w 5887563"/>
              <a:gd name="connsiteY43" fmla="*/ 885213 h 1250845"/>
              <a:gd name="connsiteX44" fmla="*/ 5656678 w 5887563"/>
              <a:gd name="connsiteY44" fmla="*/ 1096895 h 1250845"/>
              <a:gd name="connsiteX45" fmla="*/ 5772120 w 5887563"/>
              <a:gd name="connsiteY45" fmla="*/ 1193114 h 1250845"/>
              <a:gd name="connsiteX46" fmla="*/ 5829842 w 5887563"/>
              <a:gd name="connsiteY46" fmla="*/ 1231601 h 1250845"/>
              <a:gd name="connsiteX47" fmla="*/ 5887563 w 5887563"/>
              <a:gd name="connsiteY47" fmla="*/ 1250845 h 1250845"/>
              <a:gd name="connsiteX48" fmla="*/ 5887563 w 5887563"/>
              <a:gd name="connsiteY48" fmla="*/ 1250845 h 125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887563" h="1250845">
                <a:moveTo>
                  <a:pt x="0" y="1135382"/>
                </a:moveTo>
                <a:lnTo>
                  <a:pt x="0" y="1135382"/>
                </a:lnTo>
                <a:cubicBezTo>
                  <a:pt x="121856" y="1128968"/>
                  <a:pt x="244002" y="1126712"/>
                  <a:pt x="365568" y="1116139"/>
                </a:cubicBezTo>
                <a:cubicBezTo>
                  <a:pt x="512200" y="1103386"/>
                  <a:pt x="418596" y="1043952"/>
                  <a:pt x="634934" y="1000676"/>
                </a:cubicBezTo>
                <a:cubicBezTo>
                  <a:pt x="824919" y="962672"/>
                  <a:pt x="637494" y="1006237"/>
                  <a:pt x="827338" y="942945"/>
                </a:cubicBezTo>
                <a:cubicBezTo>
                  <a:pt x="852424" y="934582"/>
                  <a:pt x="879213" y="932065"/>
                  <a:pt x="904299" y="923701"/>
                </a:cubicBezTo>
                <a:cubicBezTo>
                  <a:pt x="937064" y="912777"/>
                  <a:pt x="967420" y="895139"/>
                  <a:pt x="1000501" y="885213"/>
                </a:cubicBezTo>
                <a:cubicBezTo>
                  <a:pt x="1031824" y="875814"/>
                  <a:pt x="1065380" y="875367"/>
                  <a:pt x="1096703" y="865969"/>
                </a:cubicBezTo>
                <a:cubicBezTo>
                  <a:pt x="1129784" y="856043"/>
                  <a:pt x="1160140" y="838406"/>
                  <a:pt x="1192905" y="827482"/>
                </a:cubicBezTo>
                <a:cubicBezTo>
                  <a:pt x="1217991" y="819118"/>
                  <a:pt x="1245107" y="817524"/>
                  <a:pt x="1269867" y="808238"/>
                </a:cubicBezTo>
                <a:cubicBezTo>
                  <a:pt x="1296723" y="798165"/>
                  <a:pt x="1320465" y="781051"/>
                  <a:pt x="1346828" y="769751"/>
                </a:cubicBezTo>
                <a:cubicBezTo>
                  <a:pt x="1365469" y="761760"/>
                  <a:pt x="1385309" y="756922"/>
                  <a:pt x="1404550" y="750507"/>
                </a:cubicBezTo>
                <a:cubicBezTo>
                  <a:pt x="1610816" y="612970"/>
                  <a:pt x="1297765" y="827161"/>
                  <a:pt x="1519992" y="654288"/>
                </a:cubicBezTo>
                <a:cubicBezTo>
                  <a:pt x="1556498" y="625890"/>
                  <a:pt x="1596953" y="602971"/>
                  <a:pt x="1635434" y="577313"/>
                </a:cubicBezTo>
                <a:lnTo>
                  <a:pt x="1750877" y="500338"/>
                </a:lnTo>
                <a:lnTo>
                  <a:pt x="1866319" y="461850"/>
                </a:lnTo>
                <a:cubicBezTo>
                  <a:pt x="1885559" y="455435"/>
                  <a:pt x="1907166" y="453857"/>
                  <a:pt x="1924040" y="442606"/>
                </a:cubicBezTo>
                <a:cubicBezTo>
                  <a:pt x="1990165" y="398515"/>
                  <a:pt x="2024632" y="360905"/>
                  <a:pt x="2097204" y="346388"/>
                </a:cubicBezTo>
                <a:cubicBezTo>
                  <a:pt x="2141461" y="337535"/>
                  <a:pt x="2348350" y="312583"/>
                  <a:pt x="2385810" y="307900"/>
                </a:cubicBezTo>
                <a:cubicBezTo>
                  <a:pt x="2424291" y="295071"/>
                  <a:pt x="2461901" y="279251"/>
                  <a:pt x="2501252" y="269412"/>
                </a:cubicBezTo>
                <a:lnTo>
                  <a:pt x="2655176" y="230925"/>
                </a:lnTo>
                <a:cubicBezTo>
                  <a:pt x="2680830" y="218096"/>
                  <a:pt x="2704465" y="199985"/>
                  <a:pt x="2732137" y="192437"/>
                </a:cubicBezTo>
                <a:cubicBezTo>
                  <a:pt x="2775889" y="180503"/>
                  <a:pt x="2822201" y="181308"/>
                  <a:pt x="2866820" y="173194"/>
                </a:cubicBezTo>
                <a:cubicBezTo>
                  <a:pt x="2892837" y="168463"/>
                  <a:pt x="2918454" y="161550"/>
                  <a:pt x="2943782" y="153950"/>
                </a:cubicBezTo>
                <a:cubicBezTo>
                  <a:pt x="2982634" y="142292"/>
                  <a:pt x="3019449" y="123418"/>
                  <a:pt x="3059224" y="115462"/>
                </a:cubicBezTo>
                <a:cubicBezTo>
                  <a:pt x="3091291" y="109047"/>
                  <a:pt x="3123700" y="104151"/>
                  <a:pt x="3155426" y="96218"/>
                </a:cubicBezTo>
                <a:cubicBezTo>
                  <a:pt x="3250986" y="72324"/>
                  <a:pt x="3179976" y="79795"/>
                  <a:pt x="3290109" y="38487"/>
                </a:cubicBezTo>
                <a:cubicBezTo>
                  <a:pt x="3314868" y="29201"/>
                  <a:pt x="3341644" y="26509"/>
                  <a:pt x="3367070" y="19243"/>
                </a:cubicBezTo>
                <a:cubicBezTo>
                  <a:pt x="3386571" y="13670"/>
                  <a:pt x="3405551" y="6414"/>
                  <a:pt x="3424792" y="0"/>
                </a:cubicBezTo>
                <a:cubicBezTo>
                  <a:pt x="3630023" y="6414"/>
                  <a:pt x="3835790" y="3080"/>
                  <a:pt x="4040484" y="19243"/>
                </a:cubicBezTo>
                <a:cubicBezTo>
                  <a:pt x="4040487" y="19243"/>
                  <a:pt x="4184785" y="67353"/>
                  <a:pt x="4213648" y="76975"/>
                </a:cubicBezTo>
                <a:cubicBezTo>
                  <a:pt x="4232888" y="83389"/>
                  <a:pt x="4251693" y="91298"/>
                  <a:pt x="4271369" y="96218"/>
                </a:cubicBezTo>
                <a:cubicBezTo>
                  <a:pt x="4294914" y="102105"/>
                  <a:pt x="4432664" y="132368"/>
                  <a:pt x="4483014" y="153950"/>
                </a:cubicBezTo>
                <a:cubicBezTo>
                  <a:pt x="4509377" y="165250"/>
                  <a:pt x="4534321" y="179608"/>
                  <a:pt x="4559975" y="192437"/>
                </a:cubicBezTo>
                <a:cubicBezTo>
                  <a:pt x="4579215" y="211681"/>
                  <a:pt x="4595055" y="235072"/>
                  <a:pt x="4617696" y="250169"/>
                </a:cubicBezTo>
                <a:cubicBezTo>
                  <a:pt x="4634571" y="261421"/>
                  <a:pt x="4657278" y="260341"/>
                  <a:pt x="4675418" y="269412"/>
                </a:cubicBezTo>
                <a:cubicBezTo>
                  <a:pt x="4696101" y="279755"/>
                  <a:pt x="4713062" y="296425"/>
                  <a:pt x="4733139" y="307900"/>
                </a:cubicBezTo>
                <a:cubicBezTo>
                  <a:pt x="4904039" y="405576"/>
                  <a:pt x="4727173" y="291095"/>
                  <a:pt x="4867822" y="384875"/>
                </a:cubicBezTo>
                <a:cubicBezTo>
                  <a:pt x="4880649" y="404119"/>
                  <a:pt x="4890939" y="425320"/>
                  <a:pt x="4906302" y="442606"/>
                </a:cubicBezTo>
                <a:cubicBezTo>
                  <a:pt x="4958764" y="501636"/>
                  <a:pt x="5028679" y="572025"/>
                  <a:pt x="5098706" y="615800"/>
                </a:cubicBezTo>
                <a:cubicBezTo>
                  <a:pt x="5123028" y="631004"/>
                  <a:pt x="5150014" y="641459"/>
                  <a:pt x="5175668" y="654288"/>
                </a:cubicBezTo>
                <a:cubicBezTo>
                  <a:pt x="5240632" y="751750"/>
                  <a:pt x="5185036" y="686193"/>
                  <a:pt x="5310351" y="769751"/>
                </a:cubicBezTo>
                <a:cubicBezTo>
                  <a:pt x="5337033" y="787542"/>
                  <a:pt x="5359469" y="811569"/>
                  <a:pt x="5387312" y="827482"/>
                </a:cubicBezTo>
                <a:cubicBezTo>
                  <a:pt x="5497753" y="890602"/>
                  <a:pt x="5393063" y="793786"/>
                  <a:pt x="5502755" y="885213"/>
                </a:cubicBezTo>
                <a:cubicBezTo>
                  <a:pt x="5582490" y="951671"/>
                  <a:pt x="5592242" y="995622"/>
                  <a:pt x="5656678" y="1096895"/>
                </a:cubicBezTo>
                <a:cubicBezTo>
                  <a:pt x="5712805" y="1185109"/>
                  <a:pt x="5672320" y="1136076"/>
                  <a:pt x="5772120" y="1193114"/>
                </a:cubicBezTo>
                <a:cubicBezTo>
                  <a:pt x="5792198" y="1204589"/>
                  <a:pt x="5809159" y="1221258"/>
                  <a:pt x="5829842" y="1231601"/>
                </a:cubicBezTo>
                <a:cubicBezTo>
                  <a:pt x="5847982" y="1240672"/>
                  <a:pt x="5887563" y="1250845"/>
                  <a:pt x="5887563" y="1250845"/>
                </a:cubicBezTo>
                <a:lnTo>
                  <a:pt x="5887563" y="1250845"/>
                </a:lnTo>
              </a:path>
            </a:pathLst>
          </a:custGeom>
          <a:ln w="571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42470" y="390189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Prostate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9451" t="20903" r="29770" b="34932"/>
          <a:stretch/>
        </p:blipFill>
        <p:spPr>
          <a:xfrm>
            <a:off x="4783479" y="4271228"/>
            <a:ext cx="2922090" cy="20353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69701" y="59372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28418" y="467859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36" name="Freeform 35"/>
          <p:cNvSpPr/>
          <p:nvPr/>
        </p:nvSpPr>
        <p:spPr>
          <a:xfrm>
            <a:off x="5061182" y="4234305"/>
            <a:ext cx="2438632" cy="1702974"/>
          </a:xfrm>
          <a:custGeom>
            <a:avLst/>
            <a:gdLst>
              <a:gd name="connsiteX0" fmla="*/ 577212 w 3417039"/>
              <a:gd name="connsiteY0" fmla="*/ 38487 h 2386227"/>
              <a:gd name="connsiteX1" fmla="*/ 577212 w 3417039"/>
              <a:gd name="connsiteY1" fmla="*/ 38487 h 2386227"/>
              <a:gd name="connsiteX2" fmla="*/ 442530 w 3417039"/>
              <a:gd name="connsiteY2" fmla="*/ 173193 h 2386227"/>
              <a:gd name="connsiteX3" fmla="*/ 288606 w 3417039"/>
              <a:gd name="connsiteY3" fmla="*/ 327144 h 2386227"/>
              <a:gd name="connsiteX4" fmla="*/ 230885 w 3417039"/>
              <a:gd name="connsiteY4" fmla="*/ 346387 h 2386227"/>
              <a:gd name="connsiteX5" fmla="*/ 192404 w 3417039"/>
              <a:gd name="connsiteY5" fmla="*/ 461850 h 2386227"/>
              <a:gd name="connsiteX6" fmla="*/ 57722 w 3417039"/>
              <a:gd name="connsiteY6" fmla="*/ 635044 h 2386227"/>
              <a:gd name="connsiteX7" fmla="*/ 0 w 3417039"/>
              <a:gd name="connsiteY7" fmla="*/ 827482 h 2386227"/>
              <a:gd name="connsiteX8" fmla="*/ 19241 w 3417039"/>
              <a:gd name="connsiteY8" fmla="*/ 1058407 h 2386227"/>
              <a:gd name="connsiteX9" fmla="*/ 76962 w 3417039"/>
              <a:gd name="connsiteY9" fmla="*/ 1193114 h 2386227"/>
              <a:gd name="connsiteX10" fmla="*/ 134683 w 3417039"/>
              <a:gd name="connsiteY10" fmla="*/ 1231601 h 2386227"/>
              <a:gd name="connsiteX11" fmla="*/ 153924 w 3417039"/>
              <a:gd name="connsiteY11" fmla="*/ 1289332 h 2386227"/>
              <a:gd name="connsiteX12" fmla="*/ 269366 w 3417039"/>
              <a:gd name="connsiteY12" fmla="*/ 1385551 h 2386227"/>
              <a:gd name="connsiteX13" fmla="*/ 327087 w 3417039"/>
              <a:gd name="connsiteY13" fmla="*/ 1501014 h 2386227"/>
              <a:gd name="connsiteX14" fmla="*/ 384808 w 3417039"/>
              <a:gd name="connsiteY14" fmla="*/ 1558745 h 2386227"/>
              <a:gd name="connsiteX15" fmla="*/ 423289 w 3417039"/>
              <a:gd name="connsiteY15" fmla="*/ 1616477 h 2386227"/>
              <a:gd name="connsiteX16" fmla="*/ 557972 w 3417039"/>
              <a:gd name="connsiteY16" fmla="*/ 1674208 h 2386227"/>
              <a:gd name="connsiteX17" fmla="*/ 615693 w 3417039"/>
              <a:gd name="connsiteY17" fmla="*/ 1731939 h 2386227"/>
              <a:gd name="connsiteX18" fmla="*/ 769616 w 3417039"/>
              <a:gd name="connsiteY18" fmla="*/ 1828158 h 2386227"/>
              <a:gd name="connsiteX19" fmla="*/ 923540 w 3417039"/>
              <a:gd name="connsiteY19" fmla="*/ 1982108 h 2386227"/>
              <a:gd name="connsiteX20" fmla="*/ 981261 w 3417039"/>
              <a:gd name="connsiteY20" fmla="*/ 2078327 h 2386227"/>
              <a:gd name="connsiteX21" fmla="*/ 1058222 w 3417039"/>
              <a:gd name="connsiteY21" fmla="*/ 2116815 h 2386227"/>
              <a:gd name="connsiteX22" fmla="*/ 1115944 w 3417039"/>
              <a:gd name="connsiteY22" fmla="*/ 2155302 h 2386227"/>
              <a:gd name="connsiteX23" fmla="*/ 1231386 w 3417039"/>
              <a:gd name="connsiteY23" fmla="*/ 2193790 h 2386227"/>
              <a:gd name="connsiteX24" fmla="*/ 1289107 w 3417039"/>
              <a:gd name="connsiteY24" fmla="*/ 2213034 h 2386227"/>
              <a:gd name="connsiteX25" fmla="*/ 1404550 w 3417039"/>
              <a:gd name="connsiteY25" fmla="*/ 2251521 h 2386227"/>
              <a:gd name="connsiteX26" fmla="*/ 1596954 w 3417039"/>
              <a:gd name="connsiteY26" fmla="*/ 2328496 h 2386227"/>
              <a:gd name="connsiteX27" fmla="*/ 1731636 w 3417039"/>
              <a:gd name="connsiteY27" fmla="*/ 2366984 h 2386227"/>
              <a:gd name="connsiteX28" fmla="*/ 1924040 w 3417039"/>
              <a:gd name="connsiteY28" fmla="*/ 2386227 h 2386227"/>
              <a:gd name="connsiteX29" fmla="*/ 2482012 w 3417039"/>
              <a:gd name="connsiteY29" fmla="*/ 2366984 h 2386227"/>
              <a:gd name="connsiteX30" fmla="*/ 2635935 w 3417039"/>
              <a:gd name="connsiteY30" fmla="*/ 2328496 h 2386227"/>
              <a:gd name="connsiteX31" fmla="*/ 2693656 w 3417039"/>
              <a:gd name="connsiteY31" fmla="*/ 2309252 h 2386227"/>
              <a:gd name="connsiteX32" fmla="*/ 2751378 w 3417039"/>
              <a:gd name="connsiteY32" fmla="*/ 2270765 h 2386227"/>
              <a:gd name="connsiteX33" fmla="*/ 2809099 w 3417039"/>
              <a:gd name="connsiteY33" fmla="*/ 2251521 h 2386227"/>
              <a:gd name="connsiteX34" fmla="*/ 2982262 w 3417039"/>
              <a:gd name="connsiteY34" fmla="*/ 2097571 h 2386227"/>
              <a:gd name="connsiteX35" fmla="*/ 3059224 w 3417039"/>
              <a:gd name="connsiteY35" fmla="*/ 1982108 h 2386227"/>
              <a:gd name="connsiteX36" fmla="*/ 3097705 w 3417039"/>
              <a:gd name="connsiteY36" fmla="*/ 1924377 h 2386227"/>
              <a:gd name="connsiteX37" fmla="*/ 3116945 w 3417039"/>
              <a:gd name="connsiteY37" fmla="*/ 1866646 h 2386227"/>
              <a:gd name="connsiteX38" fmla="*/ 3155426 w 3417039"/>
              <a:gd name="connsiteY38" fmla="*/ 1808914 h 2386227"/>
              <a:gd name="connsiteX39" fmla="*/ 3174666 w 3417039"/>
              <a:gd name="connsiteY39" fmla="*/ 1731939 h 2386227"/>
              <a:gd name="connsiteX40" fmla="*/ 3251628 w 3417039"/>
              <a:gd name="connsiteY40" fmla="*/ 1597233 h 2386227"/>
              <a:gd name="connsiteX41" fmla="*/ 3270868 w 3417039"/>
              <a:gd name="connsiteY41" fmla="*/ 1539501 h 2386227"/>
              <a:gd name="connsiteX42" fmla="*/ 3309349 w 3417039"/>
              <a:gd name="connsiteY42" fmla="*/ 1481770 h 2386227"/>
              <a:gd name="connsiteX43" fmla="*/ 3328590 w 3417039"/>
              <a:gd name="connsiteY43" fmla="*/ 1404795 h 2386227"/>
              <a:gd name="connsiteX44" fmla="*/ 3367070 w 3417039"/>
              <a:gd name="connsiteY44" fmla="*/ 1289332 h 2386227"/>
              <a:gd name="connsiteX45" fmla="*/ 3386311 w 3417039"/>
              <a:gd name="connsiteY45" fmla="*/ 1231601 h 2386227"/>
              <a:gd name="connsiteX46" fmla="*/ 3386311 w 3417039"/>
              <a:gd name="connsiteY46" fmla="*/ 731263 h 2386227"/>
              <a:gd name="connsiteX47" fmla="*/ 3251628 w 3417039"/>
              <a:gd name="connsiteY47" fmla="*/ 558069 h 2386227"/>
              <a:gd name="connsiteX48" fmla="*/ 3155426 w 3417039"/>
              <a:gd name="connsiteY48" fmla="*/ 442606 h 2386227"/>
              <a:gd name="connsiteX49" fmla="*/ 3078464 w 3417039"/>
              <a:gd name="connsiteY49" fmla="*/ 327144 h 2386227"/>
              <a:gd name="connsiteX50" fmla="*/ 3020743 w 3417039"/>
              <a:gd name="connsiteY50" fmla="*/ 307900 h 2386227"/>
              <a:gd name="connsiteX51" fmla="*/ 2943782 w 3417039"/>
              <a:gd name="connsiteY51" fmla="*/ 192437 h 2386227"/>
              <a:gd name="connsiteX52" fmla="*/ 2770618 w 3417039"/>
              <a:gd name="connsiteY52" fmla="*/ 96218 h 2386227"/>
              <a:gd name="connsiteX53" fmla="*/ 2751378 w 3417039"/>
              <a:gd name="connsiteY53" fmla="*/ 38487 h 2386227"/>
              <a:gd name="connsiteX54" fmla="*/ 2693656 w 3417039"/>
              <a:gd name="connsiteY54" fmla="*/ 0 h 2386227"/>
              <a:gd name="connsiteX55" fmla="*/ 2905301 w 3417039"/>
              <a:gd name="connsiteY55" fmla="*/ 0 h 238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417039" h="2386227">
                <a:moveTo>
                  <a:pt x="577212" y="38487"/>
                </a:moveTo>
                <a:lnTo>
                  <a:pt x="577212" y="38487"/>
                </a:lnTo>
                <a:cubicBezTo>
                  <a:pt x="532318" y="83389"/>
                  <a:pt x="485431" y="126383"/>
                  <a:pt x="442530" y="173193"/>
                </a:cubicBezTo>
                <a:cubicBezTo>
                  <a:pt x="364179" y="258681"/>
                  <a:pt x="383865" y="272701"/>
                  <a:pt x="288606" y="327144"/>
                </a:cubicBezTo>
                <a:cubicBezTo>
                  <a:pt x="270998" y="337208"/>
                  <a:pt x="250125" y="339973"/>
                  <a:pt x="230885" y="346387"/>
                </a:cubicBezTo>
                <a:cubicBezTo>
                  <a:pt x="218058" y="384875"/>
                  <a:pt x="221088" y="433161"/>
                  <a:pt x="192404" y="461850"/>
                </a:cubicBezTo>
                <a:cubicBezTo>
                  <a:pt x="142597" y="511665"/>
                  <a:pt x="80736" y="565989"/>
                  <a:pt x="57722" y="635044"/>
                </a:cubicBezTo>
                <a:cubicBezTo>
                  <a:pt x="10879" y="775598"/>
                  <a:pt x="29079" y="711149"/>
                  <a:pt x="0" y="827482"/>
                </a:cubicBezTo>
                <a:cubicBezTo>
                  <a:pt x="6414" y="904457"/>
                  <a:pt x="9662" y="981762"/>
                  <a:pt x="19241" y="1058407"/>
                </a:cubicBezTo>
                <a:cubicBezTo>
                  <a:pt x="25549" y="1108879"/>
                  <a:pt x="40025" y="1156170"/>
                  <a:pt x="76962" y="1193114"/>
                </a:cubicBezTo>
                <a:cubicBezTo>
                  <a:pt x="93313" y="1209467"/>
                  <a:pt x="115443" y="1218772"/>
                  <a:pt x="134683" y="1231601"/>
                </a:cubicBezTo>
                <a:cubicBezTo>
                  <a:pt x="141097" y="1250845"/>
                  <a:pt x="142674" y="1272454"/>
                  <a:pt x="153924" y="1289332"/>
                </a:cubicBezTo>
                <a:cubicBezTo>
                  <a:pt x="183554" y="1333785"/>
                  <a:pt x="226770" y="1357149"/>
                  <a:pt x="269366" y="1385551"/>
                </a:cubicBezTo>
                <a:cubicBezTo>
                  <a:pt x="288649" y="1443411"/>
                  <a:pt x="285643" y="1451273"/>
                  <a:pt x="327087" y="1501014"/>
                </a:cubicBezTo>
                <a:cubicBezTo>
                  <a:pt x="344506" y="1521921"/>
                  <a:pt x="367389" y="1537838"/>
                  <a:pt x="384808" y="1558745"/>
                </a:cubicBezTo>
                <a:cubicBezTo>
                  <a:pt x="399612" y="1576513"/>
                  <a:pt x="405524" y="1601670"/>
                  <a:pt x="423289" y="1616477"/>
                </a:cubicBezTo>
                <a:cubicBezTo>
                  <a:pt x="454987" y="1642897"/>
                  <a:pt x="517873" y="1660839"/>
                  <a:pt x="557972" y="1674208"/>
                </a:cubicBezTo>
                <a:cubicBezTo>
                  <a:pt x="577212" y="1693452"/>
                  <a:pt x="593925" y="1715610"/>
                  <a:pt x="615693" y="1731939"/>
                </a:cubicBezTo>
                <a:cubicBezTo>
                  <a:pt x="622190" y="1736813"/>
                  <a:pt x="748509" y="1808966"/>
                  <a:pt x="769616" y="1828158"/>
                </a:cubicBezTo>
                <a:cubicBezTo>
                  <a:pt x="823307" y="1876976"/>
                  <a:pt x="886210" y="1919880"/>
                  <a:pt x="923540" y="1982108"/>
                </a:cubicBezTo>
                <a:cubicBezTo>
                  <a:pt x="942780" y="2014181"/>
                  <a:pt x="954817" y="2051878"/>
                  <a:pt x="981261" y="2078327"/>
                </a:cubicBezTo>
                <a:cubicBezTo>
                  <a:pt x="1001541" y="2098611"/>
                  <a:pt x="1033319" y="2102582"/>
                  <a:pt x="1058222" y="2116815"/>
                </a:cubicBezTo>
                <a:cubicBezTo>
                  <a:pt x="1078300" y="2128290"/>
                  <a:pt x="1094812" y="2145909"/>
                  <a:pt x="1115944" y="2155302"/>
                </a:cubicBezTo>
                <a:cubicBezTo>
                  <a:pt x="1153010" y="2171779"/>
                  <a:pt x="1192905" y="2180961"/>
                  <a:pt x="1231386" y="2193790"/>
                </a:cubicBezTo>
                <a:lnTo>
                  <a:pt x="1289107" y="2213034"/>
                </a:lnTo>
                <a:lnTo>
                  <a:pt x="1404550" y="2251521"/>
                </a:lnTo>
                <a:cubicBezTo>
                  <a:pt x="1517793" y="2308153"/>
                  <a:pt x="1454297" y="2280936"/>
                  <a:pt x="1596954" y="2328496"/>
                </a:cubicBezTo>
                <a:cubicBezTo>
                  <a:pt x="1638070" y="2342204"/>
                  <a:pt x="1689357" y="2360943"/>
                  <a:pt x="1731636" y="2366984"/>
                </a:cubicBezTo>
                <a:cubicBezTo>
                  <a:pt x="1795443" y="2376101"/>
                  <a:pt x="1859905" y="2379813"/>
                  <a:pt x="1924040" y="2386227"/>
                </a:cubicBezTo>
                <a:cubicBezTo>
                  <a:pt x="2110031" y="2379813"/>
                  <a:pt x="2296520" y="2382026"/>
                  <a:pt x="2482012" y="2366984"/>
                </a:cubicBezTo>
                <a:cubicBezTo>
                  <a:pt x="2534726" y="2362709"/>
                  <a:pt x="2585763" y="2345223"/>
                  <a:pt x="2635935" y="2328496"/>
                </a:cubicBezTo>
                <a:cubicBezTo>
                  <a:pt x="2655175" y="2322081"/>
                  <a:pt x="2675516" y="2318323"/>
                  <a:pt x="2693656" y="2309252"/>
                </a:cubicBezTo>
                <a:cubicBezTo>
                  <a:pt x="2714339" y="2298909"/>
                  <a:pt x="2730695" y="2281108"/>
                  <a:pt x="2751378" y="2270765"/>
                </a:cubicBezTo>
                <a:cubicBezTo>
                  <a:pt x="2769518" y="2261694"/>
                  <a:pt x="2790959" y="2260592"/>
                  <a:pt x="2809099" y="2251521"/>
                </a:cubicBezTo>
                <a:cubicBezTo>
                  <a:pt x="2866936" y="2222597"/>
                  <a:pt x="2956766" y="2135822"/>
                  <a:pt x="2982262" y="2097571"/>
                </a:cubicBezTo>
                <a:lnTo>
                  <a:pt x="3059224" y="1982108"/>
                </a:lnTo>
                <a:lnTo>
                  <a:pt x="3097705" y="1924377"/>
                </a:lnTo>
                <a:cubicBezTo>
                  <a:pt x="3104118" y="1905133"/>
                  <a:pt x="3107875" y="1884789"/>
                  <a:pt x="3116945" y="1866646"/>
                </a:cubicBezTo>
                <a:cubicBezTo>
                  <a:pt x="3127286" y="1845960"/>
                  <a:pt x="3146317" y="1830172"/>
                  <a:pt x="3155426" y="1808914"/>
                </a:cubicBezTo>
                <a:cubicBezTo>
                  <a:pt x="3165843" y="1784604"/>
                  <a:pt x="3165381" y="1756703"/>
                  <a:pt x="3174666" y="1731939"/>
                </a:cubicBezTo>
                <a:cubicBezTo>
                  <a:pt x="3195590" y="1676133"/>
                  <a:pt x="3219729" y="1645090"/>
                  <a:pt x="3251628" y="1597233"/>
                </a:cubicBezTo>
                <a:cubicBezTo>
                  <a:pt x="3258041" y="1577989"/>
                  <a:pt x="3261798" y="1557645"/>
                  <a:pt x="3270868" y="1539501"/>
                </a:cubicBezTo>
                <a:cubicBezTo>
                  <a:pt x="3281209" y="1518815"/>
                  <a:pt x="3300240" y="1503027"/>
                  <a:pt x="3309349" y="1481770"/>
                </a:cubicBezTo>
                <a:cubicBezTo>
                  <a:pt x="3319766" y="1457460"/>
                  <a:pt x="3320992" y="1430128"/>
                  <a:pt x="3328590" y="1404795"/>
                </a:cubicBezTo>
                <a:cubicBezTo>
                  <a:pt x="3340245" y="1365937"/>
                  <a:pt x="3354243" y="1327820"/>
                  <a:pt x="3367070" y="1289332"/>
                </a:cubicBezTo>
                <a:lnTo>
                  <a:pt x="3386311" y="1231601"/>
                </a:lnTo>
                <a:cubicBezTo>
                  <a:pt x="3418159" y="1040473"/>
                  <a:pt x="3435498" y="987080"/>
                  <a:pt x="3386311" y="731263"/>
                </a:cubicBezTo>
                <a:cubicBezTo>
                  <a:pt x="3371722" y="655387"/>
                  <a:pt x="3296478" y="611898"/>
                  <a:pt x="3251628" y="558069"/>
                </a:cubicBezTo>
                <a:cubicBezTo>
                  <a:pt x="3117687" y="397312"/>
                  <a:pt x="3324064" y="611276"/>
                  <a:pt x="3155426" y="442606"/>
                </a:cubicBezTo>
                <a:cubicBezTo>
                  <a:pt x="3135255" y="382083"/>
                  <a:pt x="3140234" y="368331"/>
                  <a:pt x="3078464" y="327144"/>
                </a:cubicBezTo>
                <a:cubicBezTo>
                  <a:pt x="3061590" y="315893"/>
                  <a:pt x="3039983" y="314315"/>
                  <a:pt x="3020743" y="307900"/>
                </a:cubicBezTo>
                <a:cubicBezTo>
                  <a:pt x="2995089" y="269412"/>
                  <a:pt x="2982265" y="218097"/>
                  <a:pt x="2943782" y="192437"/>
                </a:cubicBezTo>
                <a:cubicBezTo>
                  <a:pt x="2811465" y="104211"/>
                  <a:pt x="2872216" y="130090"/>
                  <a:pt x="2770618" y="96218"/>
                </a:cubicBezTo>
                <a:cubicBezTo>
                  <a:pt x="2764205" y="76974"/>
                  <a:pt x="2764048" y="54327"/>
                  <a:pt x="2751378" y="38487"/>
                </a:cubicBezTo>
                <a:cubicBezTo>
                  <a:pt x="2736933" y="20428"/>
                  <a:pt x="2693656" y="0"/>
                  <a:pt x="2693656" y="0"/>
                </a:cubicBezTo>
                <a:lnTo>
                  <a:pt x="2905301" y="0"/>
                </a:lnTo>
              </a:path>
            </a:pathLst>
          </a:custGeom>
          <a:ln w="571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8704" y="5028549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Epithelial/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7374" y="1279887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Breast Duct</a:t>
            </a:r>
            <a:endParaRPr lang="en-US" sz="2000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6354913" y="1702428"/>
            <a:ext cx="2789087" cy="2054371"/>
            <a:chOff x="6354913" y="1702428"/>
            <a:chExt cx="2789087" cy="20543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12969" t="27624" r="42270" b="39186"/>
            <a:stretch/>
          </p:blipFill>
          <p:spPr>
            <a:xfrm>
              <a:off x="6354913" y="1702428"/>
              <a:ext cx="2789087" cy="20543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20886" t="28414" r="69098" b="67150"/>
            <a:stretch/>
          </p:blipFill>
          <p:spPr>
            <a:xfrm>
              <a:off x="7188860" y="1702428"/>
              <a:ext cx="1955140" cy="430093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259578" y="320069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79278" y="181247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34" name="Freeform 33"/>
          <p:cNvSpPr/>
          <p:nvPr/>
        </p:nvSpPr>
        <p:spPr>
          <a:xfrm>
            <a:off x="6339383" y="2501887"/>
            <a:ext cx="2820144" cy="404119"/>
          </a:xfrm>
          <a:custGeom>
            <a:avLst/>
            <a:gdLst>
              <a:gd name="connsiteX0" fmla="*/ 0 w 5640288"/>
              <a:gd name="connsiteY0" fmla="*/ 673532 h 808238"/>
              <a:gd name="connsiteX1" fmla="*/ 0 w 5640288"/>
              <a:gd name="connsiteY1" fmla="*/ 673532 h 808238"/>
              <a:gd name="connsiteX2" fmla="*/ 1673915 w 5640288"/>
              <a:gd name="connsiteY2" fmla="*/ 731263 h 808238"/>
              <a:gd name="connsiteX3" fmla="*/ 1789357 w 5640288"/>
              <a:gd name="connsiteY3" fmla="*/ 769751 h 808238"/>
              <a:gd name="connsiteX4" fmla="*/ 1866319 w 5640288"/>
              <a:gd name="connsiteY4" fmla="*/ 788995 h 808238"/>
              <a:gd name="connsiteX5" fmla="*/ 2058723 w 5640288"/>
              <a:gd name="connsiteY5" fmla="*/ 808238 h 808238"/>
              <a:gd name="connsiteX6" fmla="*/ 2308848 w 5640288"/>
              <a:gd name="connsiteY6" fmla="*/ 788995 h 808238"/>
              <a:gd name="connsiteX7" fmla="*/ 2366569 w 5640288"/>
              <a:gd name="connsiteY7" fmla="*/ 769751 h 808238"/>
              <a:gd name="connsiteX8" fmla="*/ 2674416 w 5640288"/>
              <a:gd name="connsiteY8" fmla="*/ 750507 h 808238"/>
              <a:gd name="connsiteX9" fmla="*/ 2712896 w 5640288"/>
              <a:gd name="connsiteY9" fmla="*/ 692776 h 808238"/>
              <a:gd name="connsiteX10" fmla="*/ 2770618 w 5640288"/>
              <a:gd name="connsiteY10" fmla="*/ 673532 h 808238"/>
              <a:gd name="connsiteX11" fmla="*/ 2828339 w 5640288"/>
              <a:gd name="connsiteY11" fmla="*/ 635044 h 808238"/>
              <a:gd name="connsiteX12" fmla="*/ 2963022 w 5640288"/>
              <a:gd name="connsiteY12" fmla="*/ 461851 h 808238"/>
              <a:gd name="connsiteX13" fmla="*/ 3078464 w 5640288"/>
              <a:gd name="connsiteY13" fmla="*/ 327144 h 808238"/>
              <a:gd name="connsiteX14" fmla="*/ 3097704 w 5640288"/>
              <a:gd name="connsiteY14" fmla="*/ 269413 h 808238"/>
              <a:gd name="connsiteX15" fmla="*/ 3232387 w 5640288"/>
              <a:gd name="connsiteY15" fmla="*/ 192438 h 808238"/>
              <a:gd name="connsiteX16" fmla="*/ 3290108 w 5640288"/>
              <a:gd name="connsiteY16" fmla="*/ 134706 h 808238"/>
              <a:gd name="connsiteX17" fmla="*/ 3347830 w 5640288"/>
              <a:gd name="connsiteY17" fmla="*/ 115463 h 808238"/>
              <a:gd name="connsiteX18" fmla="*/ 3405551 w 5640288"/>
              <a:gd name="connsiteY18" fmla="*/ 76975 h 808238"/>
              <a:gd name="connsiteX19" fmla="*/ 3520993 w 5640288"/>
              <a:gd name="connsiteY19" fmla="*/ 38487 h 808238"/>
              <a:gd name="connsiteX20" fmla="*/ 3597955 w 5640288"/>
              <a:gd name="connsiteY20" fmla="*/ 0 h 808238"/>
              <a:gd name="connsiteX21" fmla="*/ 3809599 w 5640288"/>
              <a:gd name="connsiteY21" fmla="*/ 19244 h 808238"/>
              <a:gd name="connsiteX22" fmla="*/ 4194407 w 5640288"/>
              <a:gd name="connsiteY22" fmla="*/ 57731 h 808238"/>
              <a:gd name="connsiteX23" fmla="*/ 4309850 w 5640288"/>
              <a:gd name="connsiteY23" fmla="*/ 134706 h 808238"/>
              <a:gd name="connsiteX24" fmla="*/ 4386811 w 5640288"/>
              <a:gd name="connsiteY24" fmla="*/ 173194 h 808238"/>
              <a:gd name="connsiteX25" fmla="*/ 4502254 w 5640288"/>
              <a:gd name="connsiteY25" fmla="*/ 250169 h 808238"/>
              <a:gd name="connsiteX26" fmla="*/ 4675417 w 5640288"/>
              <a:gd name="connsiteY26" fmla="*/ 288657 h 808238"/>
              <a:gd name="connsiteX27" fmla="*/ 4771619 w 5640288"/>
              <a:gd name="connsiteY27" fmla="*/ 307900 h 808238"/>
              <a:gd name="connsiteX28" fmla="*/ 4906302 w 5640288"/>
              <a:gd name="connsiteY28" fmla="*/ 384875 h 808238"/>
              <a:gd name="connsiteX29" fmla="*/ 4964023 w 5640288"/>
              <a:gd name="connsiteY29" fmla="*/ 423363 h 808238"/>
              <a:gd name="connsiteX30" fmla="*/ 5079466 w 5640288"/>
              <a:gd name="connsiteY30" fmla="*/ 461851 h 808238"/>
              <a:gd name="connsiteX31" fmla="*/ 5137187 w 5640288"/>
              <a:gd name="connsiteY31" fmla="*/ 500338 h 808238"/>
              <a:gd name="connsiteX32" fmla="*/ 5194908 w 5640288"/>
              <a:gd name="connsiteY32" fmla="*/ 519582 h 808238"/>
              <a:gd name="connsiteX33" fmla="*/ 5425793 w 5640288"/>
              <a:gd name="connsiteY33" fmla="*/ 635044 h 808238"/>
              <a:gd name="connsiteX34" fmla="*/ 5637437 w 5640288"/>
              <a:gd name="connsiteY34" fmla="*/ 673532 h 808238"/>
              <a:gd name="connsiteX35" fmla="*/ 5637437 w 5640288"/>
              <a:gd name="connsiteY35" fmla="*/ 654288 h 808238"/>
              <a:gd name="connsiteX36" fmla="*/ 5637437 w 5640288"/>
              <a:gd name="connsiteY36" fmla="*/ 654288 h 80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640288" h="808238">
                <a:moveTo>
                  <a:pt x="0" y="673532"/>
                </a:moveTo>
                <a:lnTo>
                  <a:pt x="0" y="673532"/>
                </a:lnTo>
                <a:cubicBezTo>
                  <a:pt x="733140" y="755007"/>
                  <a:pt x="-424480" y="631322"/>
                  <a:pt x="1673915" y="731263"/>
                </a:cubicBezTo>
                <a:cubicBezTo>
                  <a:pt x="1714432" y="733193"/>
                  <a:pt x="1750006" y="759911"/>
                  <a:pt x="1789357" y="769751"/>
                </a:cubicBezTo>
                <a:cubicBezTo>
                  <a:pt x="1815011" y="776166"/>
                  <a:pt x="1840141" y="785255"/>
                  <a:pt x="1866319" y="788995"/>
                </a:cubicBezTo>
                <a:cubicBezTo>
                  <a:pt x="1930126" y="798112"/>
                  <a:pt x="1994588" y="801824"/>
                  <a:pt x="2058723" y="808238"/>
                </a:cubicBezTo>
                <a:cubicBezTo>
                  <a:pt x="2142098" y="801824"/>
                  <a:pt x="2225873" y="799369"/>
                  <a:pt x="2308848" y="788995"/>
                </a:cubicBezTo>
                <a:cubicBezTo>
                  <a:pt x="2328973" y="786479"/>
                  <a:pt x="2346399" y="771875"/>
                  <a:pt x="2366569" y="769751"/>
                </a:cubicBezTo>
                <a:cubicBezTo>
                  <a:pt x="2468820" y="758986"/>
                  <a:pt x="2571800" y="756922"/>
                  <a:pt x="2674416" y="750507"/>
                </a:cubicBezTo>
                <a:cubicBezTo>
                  <a:pt x="2687243" y="731263"/>
                  <a:pt x="2694838" y="707225"/>
                  <a:pt x="2712896" y="692776"/>
                </a:cubicBezTo>
                <a:cubicBezTo>
                  <a:pt x="2728732" y="680105"/>
                  <a:pt x="2752478" y="682604"/>
                  <a:pt x="2770618" y="673532"/>
                </a:cubicBezTo>
                <a:cubicBezTo>
                  <a:pt x="2791301" y="663189"/>
                  <a:pt x="2809099" y="647873"/>
                  <a:pt x="2828339" y="635044"/>
                </a:cubicBezTo>
                <a:cubicBezTo>
                  <a:pt x="2920393" y="496939"/>
                  <a:pt x="2872596" y="552291"/>
                  <a:pt x="2963022" y="461851"/>
                </a:cubicBezTo>
                <a:cubicBezTo>
                  <a:pt x="3066107" y="255638"/>
                  <a:pt x="2922360" y="514500"/>
                  <a:pt x="3078464" y="327144"/>
                </a:cubicBezTo>
                <a:cubicBezTo>
                  <a:pt x="3091448" y="311560"/>
                  <a:pt x="3086454" y="286291"/>
                  <a:pt x="3097704" y="269413"/>
                </a:cubicBezTo>
                <a:cubicBezTo>
                  <a:pt x="3143555" y="200624"/>
                  <a:pt x="3158729" y="210855"/>
                  <a:pt x="3232387" y="192438"/>
                </a:cubicBezTo>
                <a:cubicBezTo>
                  <a:pt x="3251627" y="173194"/>
                  <a:pt x="3267467" y="149803"/>
                  <a:pt x="3290108" y="134706"/>
                </a:cubicBezTo>
                <a:cubicBezTo>
                  <a:pt x="3306983" y="123454"/>
                  <a:pt x="3329690" y="124534"/>
                  <a:pt x="3347830" y="115463"/>
                </a:cubicBezTo>
                <a:cubicBezTo>
                  <a:pt x="3368513" y="105120"/>
                  <a:pt x="3384419" y="86369"/>
                  <a:pt x="3405551" y="76975"/>
                </a:cubicBezTo>
                <a:cubicBezTo>
                  <a:pt x="3442617" y="60498"/>
                  <a:pt x="3484714" y="56630"/>
                  <a:pt x="3520993" y="38487"/>
                </a:cubicBezTo>
                <a:lnTo>
                  <a:pt x="3597955" y="0"/>
                </a:lnTo>
                <a:lnTo>
                  <a:pt x="3809599" y="19244"/>
                </a:lnTo>
                <a:cubicBezTo>
                  <a:pt x="4157608" y="46018"/>
                  <a:pt x="3994581" y="17758"/>
                  <a:pt x="4194407" y="57731"/>
                </a:cubicBezTo>
                <a:cubicBezTo>
                  <a:pt x="4232888" y="83389"/>
                  <a:pt x="4268484" y="114019"/>
                  <a:pt x="4309850" y="134706"/>
                </a:cubicBezTo>
                <a:cubicBezTo>
                  <a:pt x="4335504" y="147535"/>
                  <a:pt x="4362217" y="158435"/>
                  <a:pt x="4386811" y="173194"/>
                </a:cubicBezTo>
                <a:cubicBezTo>
                  <a:pt x="4426469" y="196993"/>
                  <a:pt x="4456902" y="241097"/>
                  <a:pt x="4502254" y="250169"/>
                </a:cubicBezTo>
                <a:cubicBezTo>
                  <a:pt x="4792482" y="308225"/>
                  <a:pt x="4430807" y="234290"/>
                  <a:pt x="4675417" y="288657"/>
                </a:cubicBezTo>
                <a:cubicBezTo>
                  <a:pt x="4707341" y="295752"/>
                  <a:pt x="4739552" y="301486"/>
                  <a:pt x="4771619" y="307900"/>
                </a:cubicBezTo>
                <a:cubicBezTo>
                  <a:pt x="4912248" y="401671"/>
                  <a:pt x="4735423" y="287213"/>
                  <a:pt x="4906302" y="384875"/>
                </a:cubicBezTo>
                <a:cubicBezTo>
                  <a:pt x="4926380" y="396350"/>
                  <a:pt x="4942891" y="413969"/>
                  <a:pt x="4964023" y="423363"/>
                </a:cubicBezTo>
                <a:cubicBezTo>
                  <a:pt x="5001089" y="439840"/>
                  <a:pt x="5045717" y="439348"/>
                  <a:pt x="5079466" y="461851"/>
                </a:cubicBezTo>
                <a:cubicBezTo>
                  <a:pt x="5098706" y="474680"/>
                  <a:pt x="5116504" y="489995"/>
                  <a:pt x="5137187" y="500338"/>
                </a:cubicBezTo>
                <a:cubicBezTo>
                  <a:pt x="5155327" y="509409"/>
                  <a:pt x="5177180" y="509731"/>
                  <a:pt x="5194908" y="519582"/>
                </a:cubicBezTo>
                <a:cubicBezTo>
                  <a:pt x="5348813" y="605100"/>
                  <a:pt x="5262339" y="594173"/>
                  <a:pt x="5425793" y="635044"/>
                </a:cubicBezTo>
                <a:cubicBezTo>
                  <a:pt x="5493152" y="651887"/>
                  <a:pt x="5568496" y="673532"/>
                  <a:pt x="5637437" y="673532"/>
                </a:cubicBezTo>
                <a:cubicBezTo>
                  <a:pt x="5643852" y="673532"/>
                  <a:pt x="5637437" y="660703"/>
                  <a:pt x="5637437" y="654288"/>
                </a:cubicBezTo>
                <a:lnTo>
                  <a:pt x="5637437" y="654288"/>
                </a:lnTo>
              </a:path>
            </a:pathLst>
          </a:custGeom>
          <a:ln w="571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497122" y="2287159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Epithelial/Parenchyma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15" y="2225599"/>
            <a:ext cx="5110570" cy="4088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6127" y="306930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Epithelial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cells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16714" y="3341084"/>
            <a:ext cx="2734079" cy="718623"/>
          </a:xfrm>
          <a:prstGeom prst="straightConnector1">
            <a:avLst/>
          </a:prstGeom>
          <a:ln w="63500">
            <a:solidFill>
              <a:srgbClr val="E4223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43877" y="5997525"/>
            <a:ext cx="176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Esophagus</a:t>
            </a:r>
            <a:endParaRPr lang="en-US" sz="28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0784" y="364359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Parenchyma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86674" y="4627960"/>
            <a:ext cx="0" cy="1722388"/>
          </a:xfrm>
          <a:prstGeom prst="straightConnector1">
            <a:avLst/>
          </a:prstGeom>
          <a:ln w="63500">
            <a:solidFill>
              <a:srgbClr val="0000FF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20784" y="527044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Stroma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0784" y="4142941"/>
            <a:ext cx="162940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Basement membrane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886675" y="3345110"/>
            <a:ext cx="1" cy="942302"/>
          </a:xfrm>
          <a:prstGeom prst="straightConnector1">
            <a:avLst/>
          </a:prstGeom>
          <a:ln w="63500">
            <a:solidFill>
              <a:srgbClr val="E42235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46977" y="4466105"/>
            <a:ext cx="584899" cy="1"/>
          </a:xfrm>
          <a:prstGeom prst="straightConnector1">
            <a:avLst/>
          </a:prstGeom>
          <a:ln w="63500">
            <a:solidFill>
              <a:srgbClr val="00B05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897760" y="2340838"/>
            <a:ext cx="1" cy="942302"/>
          </a:xfrm>
          <a:prstGeom prst="straightConnector1">
            <a:avLst/>
          </a:prstGeom>
          <a:ln w="63500">
            <a:solidFill>
              <a:schemeClr val="tx1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20784" y="262732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Lumen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06127" y="1364883"/>
            <a:ext cx="742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Epithelial cells are </a:t>
            </a:r>
            <a:r>
              <a:rPr lang="en-US" sz="2800" b="1" dirty="0" smtClean="0"/>
              <a:t>the most exposed to the </a:t>
            </a:r>
            <a:r>
              <a:rPr lang="en-US" sz="2800" b="1" dirty="0"/>
              <a:t>outside </a:t>
            </a:r>
            <a:r>
              <a:rPr lang="en-US" sz="2800" b="1" dirty="0" smtClean="0"/>
              <a:t>world and carcinogens.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2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0846" y="3376667"/>
            <a:ext cx="273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Basal Cell carcinoma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263" y="3838332"/>
            <a:ext cx="2989716" cy="1860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8035" t="2854" r="3963" b="11453"/>
          <a:stretch/>
        </p:blipFill>
        <p:spPr>
          <a:xfrm>
            <a:off x="4534202" y="3103211"/>
            <a:ext cx="3772809" cy="312242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607947" y="5551104"/>
            <a:ext cx="804488" cy="699106"/>
          </a:xfrm>
          <a:prstGeom prst="straightConnector1">
            <a:avLst/>
          </a:prstGeom>
          <a:ln w="63500"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3499" y="6075533"/>
            <a:ext cx="366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Basement membrane intact</a:t>
            </a:r>
            <a:endParaRPr lang="en-US" sz="24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27874"/>
            <a:ext cx="8229600" cy="17066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Tissue information is important!</a:t>
            </a:r>
          </a:p>
          <a:p>
            <a:pPr lvl="1"/>
            <a:r>
              <a:rPr lang="en-US" dirty="0" smtClean="0"/>
              <a:t>What cells are cancerous?</a:t>
            </a:r>
          </a:p>
          <a:p>
            <a:pPr lvl="1"/>
            <a:r>
              <a:rPr lang="en-US" dirty="0" smtClean="0"/>
              <a:t>Is the basement membrane intact?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457200" y="0"/>
            <a:ext cx="8229600" cy="8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5828" y="1180801"/>
            <a:ext cx="8229600" cy="230179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Match the following systems with their organs:</a:t>
            </a:r>
            <a:endParaRPr lang="en-US" sz="2000" dirty="0" smtClean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sz="2400" dirty="0" smtClean="0">
              <a:latin typeface="Arial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Arial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Arial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Arial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Arial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Arial"/>
              <a:ea typeface="ヒラギノ明朝 ProN W3" charset="0"/>
              <a:cs typeface="Arial"/>
              <a:sym typeface="Times New Roman" charset="0"/>
            </a:endParaRPr>
          </a:p>
          <a:p>
            <a:pPr marL="0" indent="0">
              <a:buFont typeface="Arial" charset="0"/>
              <a:buNone/>
            </a:pPr>
            <a:endParaRPr lang="en-US" dirty="0">
              <a:latin typeface="Arial"/>
              <a:ea typeface="ヒラギノ明朝 ProN W3" charset="0"/>
              <a:cs typeface="Arial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954" y="1846023"/>
            <a:ext cx="5029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Circulatory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Reproductive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Digestive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Immune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Skeletal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Nervous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err="1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Integumental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Endocrine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Excretory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Respiratory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Muscular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0754" y="1846023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Bone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Brain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Breast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Heart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Kidney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>
                <a:latin typeface="+mj-lt"/>
                <a:ea typeface="ヒラギノ明朝 ProN W3" charset="0"/>
                <a:cs typeface="Arial"/>
                <a:sym typeface="Times New Roman" charset="0"/>
              </a:rPr>
              <a:t>Lung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err="1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Lymphatics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>
                <a:latin typeface="+mj-lt"/>
                <a:ea typeface="ヒラギノ明朝 ProN W3" charset="0"/>
                <a:cs typeface="Arial"/>
                <a:sym typeface="Times New Roman" charset="0"/>
              </a:rPr>
              <a:t>Muscle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Ovary/Testis</a:t>
            </a:r>
            <a:endParaRPr lang="en-US" sz="2000" dirty="0">
              <a:latin typeface="+mj-lt"/>
              <a:ea typeface="ヒラギノ明朝 ProN W3" charset="0"/>
              <a:cs typeface="Arial"/>
              <a:sym typeface="Times New Roman" charset="0"/>
            </a:endParaRP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Skin</a:t>
            </a:r>
          </a:p>
          <a:p>
            <a:pPr marL="342900" indent="-342900">
              <a:spcBef>
                <a:spcPts val="480"/>
              </a:spcBef>
              <a:buFont typeface="Arial"/>
              <a:buChar char="•"/>
            </a:pPr>
            <a:r>
              <a:rPr lang="en-US" sz="2000" dirty="0" smtClean="0">
                <a:latin typeface="+mj-lt"/>
                <a:ea typeface="ヒラギノ明朝 ProN W3" charset="0"/>
                <a:cs typeface="Arial"/>
                <a:sym typeface="Times New Roman" charset="0"/>
              </a:rPr>
              <a:t>Stomach</a:t>
            </a:r>
          </a:p>
        </p:txBody>
      </p:sp>
    </p:spTree>
    <p:extLst>
      <p:ext uri="{BB962C8B-B14F-4D97-AF65-F5344CB8AC3E}">
        <p14:creationId xmlns:p14="http://schemas.microsoft.com/office/powerpoint/2010/main" val="4556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457200" y="1518555"/>
            <a:ext cx="8229600" cy="17066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Tissue information is important!</a:t>
            </a:r>
          </a:p>
          <a:p>
            <a:pPr lvl="1"/>
            <a:r>
              <a:rPr lang="en-US" dirty="0" smtClean="0"/>
              <a:t>What cells are cancerous?</a:t>
            </a:r>
          </a:p>
          <a:p>
            <a:pPr lvl="1"/>
            <a:r>
              <a:rPr lang="en-US" dirty="0" smtClean="0"/>
              <a:t>Is the basement membrane intact?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4737" y="3373357"/>
            <a:ext cx="3095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Melanoma (carcinoma)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263" y="3838332"/>
            <a:ext cx="2914419" cy="1813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36" y="3223952"/>
            <a:ext cx="3737636" cy="281568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260860" y="4680193"/>
            <a:ext cx="300696" cy="1359445"/>
          </a:xfrm>
          <a:prstGeom prst="straightConnector1">
            <a:avLst/>
          </a:prstGeom>
          <a:ln w="63500">
            <a:solidFill>
              <a:srgbClr val="000000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924520" y="4680192"/>
            <a:ext cx="124302" cy="1359446"/>
          </a:xfrm>
          <a:prstGeom prst="straightConnector1">
            <a:avLst/>
          </a:prstGeom>
          <a:ln w="63500">
            <a:solidFill>
              <a:srgbClr val="000000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38092" y="5989507"/>
            <a:ext cx="4139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Breach of basement membrane</a:t>
            </a:r>
            <a:endParaRPr lang="en-US" sz="2400" dirty="0">
              <a:latin typeface="+mn-lt"/>
            </a:endParaRPr>
          </a:p>
        </p:txBody>
      </p:sp>
      <p:sp>
        <p:nvSpPr>
          <p:cNvPr id="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3588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607" y="1357088"/>
            <a:ext cx="8638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Is it enough to be able to detect that an organ has a tumor in it?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608" y="5418197"/>
            <a:ext cx="8638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What else would you want to know about the tumor and its cells?</a:t>
            </a:r>
            <a:endParaRPr lang="en-US" sz="28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70" y="2299206"/>
            <a:ext cx="4329511" cy="29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Homework</a:t>
            </a:r>
          </a:p>
        </p:txBody>
      </p:sp>
      <p:pic>
        <p:nvPicPr>
          <p:cNvPr id="3" name="CellCycleVideo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136" y="1202015"/>
            <a:ext cx="6193208" cy="50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Organs perform specific functions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428812"/>
              </p:ext>
            </p:extLst>
          </p:nvPr>
        </p:nvGraphicFramePr>
        <p:xfrm>
          <a:off x="528638" y="1283677"/>
          <a:ext cx="8379912" cy="509954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93304"/>
                <a:gridCol w="2793304"/>
                <a:gridCol w="2793304"/>
              </a:tblGrid>
              <a:tr h="1257316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Heart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Circulate</a:t>
                      </a:r>
                      <a:r>
                        <a:rPr lang="en-US" sz="2200" b="0" baseline="0" dirty="0" smtClean="0">
                          <a:solidFill>
                            <a:srgbClr val="FF0000"/>
                          </a:solidFill>
                        </a:rPr>
                        <a:t> blood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Lung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Absorb oxygen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Testis/Ovaries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Make gametes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573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Skeletal Muscle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Move body parts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Breast</a:t>
                      </a:r>
                      <a:r>
                        <a:rPr lang="en-US" sz="2200" b="0" baseline="0" dirty="0" smtClean="0"/>
                        <a:t>:</a:t>
                      </a:r>
                      <a:endParaRPr lang="en-US" sz="2200" b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Make milk for offspring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Lymph</a:t>
                      </a:r>
                      <a:r>
                        <a:rPr lang="en-US" sz="2200" b="1" baseline="0" dirty="0" smtClean="0"/>
                        <a:t> nodes</a:t>
                      </a:r>
                      <a:r>
                        <a:rPr lang="en-US" sz="2200" b="0" baseline="0" dirty="0" smtClean="0"/>
                        <a:t>:</a:t>
                      </a:r>
                      <a:endParaRPr lang="en-US" sz="2200" b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Make immune cells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1257316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Brain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Controls bodily</a:t>
                      </a:r>
                      <a:r>
                        <a:rPr lang="en-US" sz="2200" b="0" baseline="0" dirty="0" smtClean="0">
                          <a:solidFill>
                            <a:srgbClr val="FF0000"/>
                          </a:solidFill>
                        </a:rPr>
                        <a:t> functions and behavior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Stomach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Digest</a:t>
                      </a:r>
                      <a:r>
                        <a:rPr lang="en-US" sz="2200" b="0" baseline="0" dirty="0" smtClean="0">
                          <a:solidFill>
                            <a:srgbClr val="FF0000"/>
                          </a:solidFill>
                        </a:rPr>
                        <a:t> food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Skin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Cover organs and protect body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3275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Bone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Provide structure to body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Kidney</a:t>
                      </a:r>
                      <a:r>
                        <a:rPr lang="en-US" sz="2200" b="0" dirty="0" smtClean="0"/>
                        <a:t>:</a:t>
                      </a:r>
                    </a:p>
                    <a:p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Purify blood and secrete waste</a:t>
                      </a:r>
                      <a:endParaRPr lang="en-US" sz="2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b="0" dirty="0"/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28638" y="1669143"/>
            <a:ext cx="1996848" cy="4499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2981" y="1669143"/>
            <a:ext cx="1996848" cy="4499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5667" y="1669143"/>
            <a:ext cx="1996848" cy="4499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8637" y="4230915"/>
            <a:ext cx="2780619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5381" y="4230915"/>
            <a:ext cx="1996848" cy="4499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06786" y="4230915"/>
            <a:ext cx="1996848" cy="703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4" t="74708" r="10793" b="15980"/>
          <a:stretch/>
        </p:blipFill>
        <p:spPr>
          <a:xfrm>
            <a:off x="528638" y="2890838"/>
            <a:ext cx="2249715" cy="638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4" t="74708" r="10793" b="15980"/>
          <a:stretch/>
        </p:blipFill>
        <p:spPr>
          <a:xfrm>
            <a:off x="3309256" y="2944133"/>
            <a:ext cx="2249715" cy="638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4" t="74708" r="10793" b="15980"/>
          <a:stretch/>
        </p:blipFill>
        <p:spPr>
          <a:xfrm>
            <a:off x="6206786" y="2944132"/>
            <a:ext cx="2249715" cy="6386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4" t="74708" r="10793" b="15980"/>
          <a:stretch/>
        </p:blipFill>
        <p:spPr>
          <a:xfrm>
            <a:off x="3315381" y="5476875"/>
            <a:ext cx="2249715" cy="638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4" t="74708" r="10793" b="15980"/>
          <a:stretch/>
        </p:blipFill>
        <p:spPr>
          <a:xfrm>
            <a:off x="528638" y="5466896"/>
            <a:ext cx="2461305" cy="6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283232" y="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Organs are </a:t>
            </a:r>
            <a:r>
              <a:rPr lang="en-US" dirty="0"/>
              <a:t>m</a:t>
            </a:r>
            <a:r>
              <a:rPr lang="en-US" dirty="0" smtClean="0"/>
              <a:t>ade of tissues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32" y="1409699"/>
            <a:ext cx="6730634" cy="45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5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>
          <a:xfrm>
            <a:off x="283232" y="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Tissues perform specific functions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270000"/>
            <a:ext cx="6265333" cy="46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/>
              <a:t>We call the tissue that </a:t>
            </a:r>
            <a:r>
              <a:rPr lang="en-US" sz="3400" dirty="0">
                <a:solidFill>
                  <a:srgbClr val="FF0000"/>
                </a:solidFill>
              </a:rPr>
              <a:t>performs</a:t>
            </a:r>
            <a:r>
              <a:rPr lang="en-US" sz="3400" dirty="0"/>
              <a:t> the organ’s function </a:t>
            </a:r>
            <a:r>
              <a:rPr lang="en-US" sz="3400" dirty="0" smtClean="0">
                <a:solidFill>
                  <a:srgbClr val="FF0000"/>
                </a:solidFill>
              </a:rPr>
              <a:t>parenchyma</a:t>
            </a:r>
            <a:r>
              <a:rPr lang="en-US" sz="3400" dirty="0" smtClean="0"/>
              <a:t>.</a:t>
            </a:r>
          </a:p>
          <a:p>
            <a:pPr marL="0" indent="0">
              <a:buNone/>
            </a:pPr>
            <a:endParaRPr lang="en-US" sz="3400" dirty="0" smtClean="0">
              <a:solidFill>
                <a:srgbClr val="FF0000"/>
              </a:solidFill>
            </a:endParaRPr>
          </a:p>
          <a:p>
            <a:r>
              <a:rPr lang="en-US" sz="3400" dirty="0"/>
              <a:t>We call the tissue that </a:t>
            </a:r>
            <a:r>
              <a:rPr lang="en-US" sz="3400" dirty="0">
                <a:solidFill>
                  <a:srgbClr val="0000FF"/>
                </a:solidFill>
              </a:rPr>
              <a:t>supports </a:t>
            </a:r>
            <a:r>
              <a:rPr lang="en-US" sz="3400" dirty="0"/>
              <a:t>the organ’s function </a:t>
            </a:r>
            <a:r>
              <a:rPr lang="en-US" sz="3400" dirty="0" err="1" smtClean="0">
                <a:solidFill>
                  <a:srgbClr val="0000FF"/>
                </a:solidFill>
              </a:rPr>
              <a:t>stroma</a:t>
            </a:r>
            <a:r>
              <a:rPr lang="en-US" sz="3400" dirty="0" smtClean="0"/>
              <a:t>.</a:t>
            </a:r>
            <a:endParaRPr lang="en-US" sz="3400" dirty="0"/>
          </a:p>
          <a:p>
            <a:endParaRPr lang="en-US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dirty="0" smtClean="0"/>
              <a:t>Tissues perform specific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751"/>
            <a:ext cx="9144000" cy="1143000"/>
          </a:xfrm>
        </p:spPr>
        <p:txBody>
          <a:bodyPr/>
          <a:lstStyle/>
          <a:p>
            <a:r>
              <a:rPr lang="en-US" dirty="0" smtClean="0"/>
              <a:t>Tissues often form tubes</a:t>
            </a:r>
            <a:endParaRPr lang="en-US" dirty="0"/>
          </a:p>
        </p:txBody>
      </p:sp>
      <p:pic>
        <p:nvPicPr>
          <p:cNvPr id="4" name="Picture 5" descr="normal flo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73" y="1204364"/>
            <a:ext cx="3525667" cy="519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31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0660"/>
            <a:ext cx="9144000" cy="1486601"/>
          </a:xfrm>
        </p:spPr>
        <p:txBody>
          <a:bodyPr/>
          <a:lstStyle/>
          <a:p>
            <a:r>
              <a:rPr lang="en-US" dirty="0" smtClean="0"/>
              <a:t>Tissues </a:t>
            </a:r>
            <a:r>
              <a:rPr lang="en-US" dirty="0"/>
              <a:t>often form </a:t>
            </a:r>
            <a:r>
              <a:rPr lang="en-US" dirty="0" smtClean="0"/>
              <a:t>tubes</a:t>
            </a:r>
            <a:br>
              <a:rPr lang="en-US" dirty="0" smtClean="0"/>
            </a:b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</a:t>
            </a:r>
            <a:r>
              <a:rPr lang="en-US" dirty="0" smtClean="0"/>
              <a:t>sophagus</a:t>
            </a:r>
            <a:endParaRPr lang="en-US" dirty="0"/>
          </a:p>
        </p:txBody>
      </p:sp>
      <p:pic>
        <p:nvPicPr>
          <p:cNvPr id="1028" name="Picture 4" descr="http://classes.midlandstech.com/carterp/Courses/bio211/chap23/figure_23_12_label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6" r="58291" b="17359"/>
          <a:stretch/>
        </p:blipFill>
        <p:spPr bwMode="auto">
          <a:xfrm>
            <a:off x="2321170" y="2718075"/>
            <a:ext cx="2464577" cy="266281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7200" y="1761239"/>
            <a:ext cx="1670532" cy="1703206"/>
            <a:chOff x="17585" y="1708210"/>
            <a:chExt cx="1670532" cy="1703206"/>
          </a:xfrm>
        </p:grpSpPr>
        <p:pic>
          <p:nvPicPr>
            <p:cNvPr id="8" name="Picture 4" descr="http://classes.midlandstech.com/carterp/Courses/bio211/chap23/figure_23_12_labele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64" r="36938" b="78377"/>
            <a:stretch/>
          </p:blipFill>
          <p:spPr bwMode="auto">
            <a:xfrm>
              <a:off x="492364" y="1708210"/>
              <a:ext cx="1195753" cy="170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classes.midlandstech.com/carterp/Courses/bio211/chap23/figure_23_12_labele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94" t="12147" r="36938" b="78377"/>
            <a:stretch/>
          </p:blipFill>
          <p:spPr bwMode="auto">
            <a:xfrm flipH="1">
              <a:off x="17585" y="2665046"/>
              <a:ext cx="597876" cy="74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044" y="3323767"/>
            <a:ext cx="3627947" cy="29023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331013" y="4135115"/>
            <a:ext cx="251460" cy="2407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582473" y="3323767"/>
            <a:ext cx="1622570" cy="81134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82472" y="4375837"/>
            <a:ext cx="1622571" cy="185028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393251" y="2718075"/>
            <a:ext cx="915393" cy="43346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05777" y="3340175"/>
            <a:ext cx="902867" cy="204071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16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366&quot;/&gt;&lt;/object&gt;&lt;object type=&quot;3&quot; unique_id=&quot;10066&quot;&gt;&lt;property id=&quot;20148&quot; value=&quot;5&quot;/&gt;&lt;property id=&quot;20300&quot; value=&quot;Slide 2&quot;/&gt;&lt;property id=&quot;20307&quot; value=&quot;270&quot;/&gt;&lt;/object&gt;&lt;object type=&quot;3&quot; unique_id=&quot;10067&quot;&gt;&lt;property id=&quot;20148&quot; value=&quot;5&quot;/&gt;&lt;property id=&quot;20300&quot; value=&quot;Slide 3 - &amp;quot;Do Now&amp;quot;&quot;/&gt;&lt;property id=&quot;20307&quot; value=&quot;259&quot;/&gt;&lt;/object&gt;&lt;object type=&quot;3&quot; unique_id=&quot;10068&quot;&gt;&lt;property id=&quot;20148&quot; value=&quot;5&quot;/&gt;&lt;property id=&quot;20300&quot; value=&quot;Slide 4 - &amp;quot;Our Bodies are made of Organs&amp;quot;&quot;/&gt;&lt;property id=&quot;20307&quot; value=&quot;336&quot;/&gt;&lt;/object&gt;&lt;object type=&quot;3&quot; unique_id=&quot;10069&quot;&gt;&lt;property id=&quot;20148&quot; value=&quot;5&quot;/&gt;&lt;property id=&quot;20300&quot; value=&quot;Slide 12 - &amp;quot;Our Tissues are made of a Community of Cells&amp;quot;&quot;/&gt;&lt;property id=&quot;20307&quot; value=&quot;364&quot;/&gt;&lt;/object&gt;&lt;object type=&quot;3&quot; unique_id=&quot;10070&quot;&gt;&lt;property id=&quot;20148&quot; value=&quot;5&quot;/&gt;&lt;property id=&quot;20300&quot; value=&quot;Slide 5 - &amp;quot;Our Organs are made of Tissues&amp;quot;&quot;/&gt;&lt;property id=&quot;20307&quot; value=&quot;353&quot;/&gt;&lt;/object&gt;&lt;object type=&quot;3&quot; unique_id=&quot;10071&quot;&gt;&lt;property id=&quot;20148&quot; value=&quot;5&quot;/&gt;&lt;property id=&quot;20300&quot; value=&quot;Slide 6&quot;/&gt;&lt;property id=&quot;20307&quot; value=&quot;335&quot;/&gt;&lt;/object&gt;&lt;object type=&quot;3&quot; unique_id=&quot;10072&quot;&gt;&lt;property id=&quot;20148&quot; value=&quot;5&quot;/&gt;&lt;property id=&quot;20300&quot; value=&quot;Slide 9 - &amp;quot;The Esophagus’s Parenchyma Tissue&amp;quot;&quot;/&gt;&lt;property id=&quot;20307&quot; value=&quot;340&quot;/&gt;&lt;/object&gt;&lt;object type=&quot;3&quot; unique_id=&quot;10073&quot;&gt;&lt;property id=&quot;20148&quot; value=&quot;5&quot;/&gt;&lt;property id=&quot;20300&quot; value=&quot;Slide 20 - &amp;quot;Let’s revisit the Esophagus&amp;quot;&quot;/&gt;&lt;property id=&quot;20307&quot; value=&quot;343&quot;/&gt;&lt;/object&gt;&lt;object type=&quot;3&quot; unique_id=&quot;10074&quot;&gt;&lt;property id=&quot;20148&quot; value=&quot;5&quot;/&gt;&lt;property id=&quot;20300&quot; value=&quot;Slide 13 - &amp;quot;Cells of our Parenchyma and Stroma Tissues&amp;quot;&quot;/&gt;&lt;property id=&quot;20307&quot; value=&quot;367&quot;/&gt;&lt;/object&gt;&lt;object type=&quot;3&quot; unique_id=&quot;10075&quot;&gt;&lt;property id=&quot;20148&quot; value=&quot;5&quot;/&gt;&lt;property id=&quot;20300&quot; value=&quot;Slide 24 - &amp;quot;Cancers are caused when cells stop being part of a community&amp;quot;&quot;/&gt;&lt;property id=&quot;20307&quot; value=&quot;365&quot;/&gt;&lt;/object&gt;&lt;object type=&quot;3&quot; unique_id=&quot;10076&quot;&gt;&lt;property id=&quot;20148&quot; value=&quot;5&quot;/&gt;&lt;property id=&quot;20300&quot; value=&quot;Slide 22 - &amp;quot;85% of all Cancers involve  Epithelial Cells&amp;quot;&quot;/&gt;&lt;property id=&quot;20307&quot; value=&quot;360&quot;/&gt;&lt;/object&gt;&lt;object type=&quot;3&quot; unique_id=&quot;10082&quot;&gt;&lt;property id=&quot;20148&quot; value=&quot;5&quot;/&gt;&lt;property id=&quot;20300&quot; value=&quot;Slide 23 - &amp;quot;Cancers of epithelial cells are called carcinomas&amp;quot;&quot;/&gt;&lt;property id=&quot;20307&quot; value=&quot;359&quot;/&gt;&lt;/object&gt;&lt;object type=&quot;3&quot; unique_id=&quot;10083&quot;&gt;&lt;property id=&quot;20148&quot; value=&quot;5&quot;/&gt;&lt;property id=&quot;20300&quot; value=&quot;Slide 25 - &amp;quot;Activity:&amp;quot;&quot;/&gt;&lt;property id=&quot;20307&quot; value=&quot;266&quot;/&gt;&lt;/object&gt;&lt;object type=&quot;3&quot; unique_id=&quot;10084&quot;&gt;&lt;property id=&quot;20148&quot; value=&quot;5&quot;/&gt;&lt;property id=&quot;20300&quot; value=&quot;Slide 26 - &amp;quot;Activity:&amp;quot;&quot;/&gt;&lt;property id=&quot;20307&quot; value=&quot;352&quot;/&gt;&lt;/object&gt;&lt;object type=&quot;3&quot; unique_id=&quot;10085&quot;&gt;&lt;property id=&quot;20148&quot; value=&quot;5&quot;/&gt;&lt;property id=&quot;20300&quot; value=&quot;Slide 30 - &amp;quot;Wrap Up&amp;quot;&quot;/&gt;&lt;property id=&quot;20307&quot; value=&quot;321&quot;/&gt;&lt;/object&gt;&lt;object type=&quot;3&quot; unique_id=&quot;10086&quot;&gt;&lt;property id=&quot;20148&quot; value=&quot;5&quot;/&gt;&lt;property id=&quot;20300&quot; value=&quot;Slide 27 - &amp;quot;Wrap Up&amp;quot;&quot;/&gt;&lt;property id=&quot;20307&quot; value=&quot;368&quot;/&gt;&lt;/object&gt;&lt;object type=&quot;3&quot; unique_id=&quot;10087&quot;&gt;&lt;property id=&quot;20148&quot; value=&quot;5&quot;/&gt;&lt;property id=&quot;20300&quot; value=&quot;Slide 28 - &amp;quot;Wrap Up&amp;quot;&quot;/&gt;&lt;property id=&quot;20307&quot; value=&quot;345&quot;/&gt;&lt;/object&gt;&lt;object type=&quot;3&quot; unique_id=&quot;10088&quot;&gt;&lt;property id=&quot;20148&quot; value=&quot;5&quot;/&gt;&lt;property id=&quot;20300&quot; value=&quot;Slide 29 - &amp;quot;Wrap Up&amp;quot;&quot;/&gt;&lt;property id=&quot;20307&quot; value=&quot;346&quot;/&gt;&lt;/object&gt;&lt;object type=&quot;3&quot; unique_id=&quot;10089&quot;&gt;&lt;property id=&quot;20148&quot; value=&quot;5&quot;/&gt;&lt;property id=&quot;20300&quot; value=&quot;Slide 31 - &amp;quot;Homework&amp;quot;&quot;/&gt;&lt;property id=&quot;20307&quot; value=&quot;361&quot;/&gt;&lt;/object&gt;&lt;object type=&quot;3&quot; unique_id=&quot;10413&quot;&gt;&lt;property id=&quot;20148&quot; value=&quot;5&quot;/&gt;&lt;property id=&quot;20300&quot; value=&quot;Slide 10 - &amp;quot;The Esophagus’s Stroma Tissue&amp;quot;&quot;/&gt;&lt;property id=&quot;20307&quot; value=&quot;369&quot;/&gt;&lt;/object&gt;&lt;object type=&quot;3&quot; unique_id=&quot;10862&quot;&gt;&lt;property id=&quot;20148&quot; value=&quot;5&quot;/&gt;&lt;property id=&quot;20300&quot; value=&quot;Slide 15 - &amp;quot;There are four major types of Epithelial Cells&amp;quot;&quot;/&gt;&lt;property id=&quot;20307&quot; value=&quot;370&quot;/&gt;&lt;/object&gt;&lt;object type=&quot;3&quot; unique_id=&quot;10863&quot;&gt;&lt;property id=&quot;20148&quot; value=&quot;5&quot;/&gt;&lt;property id=&quot;20300&quot; value=&quot;Slide 16 - &amp;quot;A.  Squamous epithelial cells&amp;quot;&quot;/&gt;&lt;property id=&quot;20307&quot; value=&quot;371&quot;/&gt;&lt;/object&gt;&lt;object type=&quot;3&quot; unique_id=&quot;10864&quot;&gt;&lt;property id=&quot;20148&quot; value=&quot;5&quot;/&gt;&lt;property id=&quot;20300&quot; value=&quot;Slide 17 - &amp;quot;B.  Cuboidal epithelial cells&amp;quot;&quot;/&gt;&lt;property id=&quot;20307&quot; value=&quot;372&quot;/&gt;&lt;/object&gt;&lt;object type=&quot;3&quot; unique_id=&quot;10865&quot;&gt;&lt;property id=&quot;20148&quot; value=&quot;5&quot;/&gt;&lt;property id=&quot;20300&quot; value=&quot;Slide 18 - &amp;quot;C. Columnar epithelial cells&amp;quot;&quot;/&gt;&lt;property id=&quot;20307&quot; value=&quot;373&quot;/&gt;&lt;/object&gt;&lt;object type=&quot;3&quot; unique_id=&quot;10866&quot;&gt;&lt;property id=&quot;20148&quot; value=&quot;5&quot;/&gt;&lt;property id=&quot;20300&quot; value=&quot;Slide 19 - &amp;quot;D. Transitional epithelial cells&amp;quot;&quot;/&gt;&lt;property id=&quot;20307&quot; value=&quot;374&quot;/&gt;&lt;/object&gt;&lt;object type=&quot;3&quot; unique_id=&quot;10984&quot;&gt;&lt;property id=&quot;20148&quot; value=&quot;5&quot;/&gt;&lt;property id=&quot;20300&quot; value=&quot;Slide 14 - &amp;quot;For example: The Esophagus’s Parenchyma&amp;quot;&quot;/&gt;&lt;property id=&quot;20307&quot; value=&quot;375&quot;/&gt;&lt;/object&gt;&lt;object type=&quot;3&quot; unique_id=&quot;11166&quot;&gt;&lt;property id=&quot;20148&quot; value=&quot;5&quot;/&gt;&lt;property id=&quot;20300&quot; value=&quot;Slide 8 - &amp;quot;Our Organs’ Tissues often form Tubes For example: The Esophagus&amp;quot;&quot;/&gt;&lt;property id=&quot;20307&quot; value=&quot;378&quot;/&gt;&lt;/object&gt;&lt;object type=&quot;3&quot; unique_id=&quot;11266&quot;&gt;&lt;property id=&quot;20148&quot; value=&quot;5&quot;/&gt;&lt;property id=&quot;20300&quot; value=&quot;Slide 21 - &amp;quot;Let’s revisit the Esophagus&amp;quot;&quot;/&gt;&lt;property id=&quot;20307&quot; value=&quot;381&quot;/&gt;&lt;/object&gt;&lt;object type=&quot;3&quot; unique_id=&quot;11372&quot;&gt;&lt;property id=&quot;20148&quot; value=&quot;5&quot;/&gt;&lt;property id=&quot;20300&quot; value=&quot;Slide 7 - &amp;quot;Our Organs’ Tissues often form Tubes&amp;quot;&quot;/&gt;&lt;property id=&quot;20307&quot; value=&quot;382&quot;/&gt;&lt;/object&gt;&lt;object type=&quot;3&quot; unique_id=&quot;11949&quot;&gt;&lt;property id=&quot;20148&quot; value=&quot;5&quot;/&gt;&lt;property id=&quot;20300&quot; value=&quot;Slide 11 - &amp;quot;Our Organs’ Tissues often form Tubes Another example: The Breast&amp;quot;&quot;/&gt;&lt;property id=&quot;20307&quot; value=&quot;384&quot;/&gt;&lt;/object&gt;&lt;/object&gt;&lt;object type=&quot;8&quot; unique_id=&quot;101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M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template.thmx</Template>
  <TotalTime>18222</TotalTime>
  <Words>749</Words>
  <Application>Microsoft Macintosh PowerPoint</Application>
  <PresentationFormat>On-screen Show (4:3)</PresentationFormat>
  <Paragraphs>273</Paragraphs>
  <Slides>32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MD template</vt:lpstr>
      <vt:lpstr>PowerPoint Presentation</vt:lpstr>
      <vt:lpstr>PowerPoint Presentation</vt:lpstr>
      <vt:lpstr>Do Now</vt:lpstr>
      <vt:lpstr>Organs perform specific functions </vt:lpstr>
      <vt:lpstr>Organs are made of tissues</vt:lpstr>
      <vt:lpstr>Tissues perform specific functions</vt:lpstr>
      <vt:lpstr>PowerPoint Presentation</vt:lpstr>
      <vt:lpstr>Tissues often form tubes</vt:lpstr>
      <vt:lpstr>Tissues often form tubes The esophagus</vt:lpstr>
      <vt:lpstr>The Esophagus’s Parenchyma Tissue</vt:lpstr>
      <vt:lpstr>The Esophagus’s Stroma Tissue</vt:lpstr>
      <vt:lpstr>Our Organs’ Tissues often form Tubes Another example: The Breast</vt:lpstr>
      <vt:lpstr>Tissues are made of a community of cells</vt:lpstr>
      <vt:lpstr>Parenchyma cells are often epithelia</vt:lpstr>
      <vt:lpstr>For example: The Esophagus’s Parenchyma</vt:lpstr>
      <vt:lpstr>There are four major types of Epithelial Cells</vt:lpstr>
      <vt:lpstr>A.  Squamous epithelial cells</vt:lpstr>
      <vt:lpstr>B.  Cuboidal epithelial cells</vt:lpstr>
      <vt:lpstr>C. Columnar epithelial cells</vt:lpstr>
      <vt:lpstr>D. Transitional epithelial cells</vt:lpstr>
      <vt:lpstr>Let’s revisit the Esophagus</vt:lpstr>
      <vt:lpstr>Let’s revisit the Esophagus</vt:lpstr>
      <vt:lpstr>85% of all Cancers involve  Epithelial Cells</vt:lpstr>
      <vt:lpstr>Cancers of epithelial cells are called carcinomas</vt:lpstr>
      <vt:lpstr>Cancers are caused when cells stop being part of a community</vt:lpstr>
      <vt:lpstr>Activity:</vt:lpstr>
      <vt:lpstr>Activity:</vt:lpstr>
      <vt:lpstr>Wrap Up</vt:lpstr>
      <vt:lpstr>Wrap Up</vt:lpstr>
      <vt:lpstr>Wrap Up</vt:lpstr>
      <vt:lpstr>Wrap Up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Jane Newbold</cp:lastModifiedBy>
  <cp:revision>359</cp:revision>
  <cp:lastPrinted>2010-11-09T17:54:24Z</cp:lastPrinted>
  <dcterms:created xsi:type="dcterms:W3CDTF">2014-04-16T17:36:33Z</dcterms:created>
  <dcterms:modified xsi:type="dcterms:W3CDTF">2016-04-29T20:06:54Z</dcterms:modified>
</cp:coreProperties>
</file>